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4" r:id="rId2"/>
    <p:sldId id="256" r:id="rId3"/>
    <p:sldId id="259" r:id="rId4"/>
    <p:sldId id="257" r:id="rId5"/>
    <p:sldId id="258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02.03.2015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02.03.2015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02.03.2015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02.03.2015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02.03.2015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«Бойцы невидимого фронта»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>
                <a:solidFill>
                  <a:srgbClr val="00B050"/>
                </a:solidFill>
                <a:latin typeface="Comic Sans MS" pitchFamily="66" charset="0"/>
              </a:rPr>
              <a:t>70-летию победы в Великой Отечественной Войне посвящается…</a:t>
            </a:r>
          </a:p>
          <a:p>
            <a:pPr>
              <a:buNone/>
            </a:pPr>
            <a:endParaRPr lang="ru-RU" dirty="0" smtClean="0">
              <a:solidFill>
                <a:srgbClr val="00B050"/>
              </a:solidFill>
              <a:latin typeface="Comic Sans MS" pitchFamily="66" charset="0"/>
            </a:endParaRPr>
          </a:p>
          <a:p>
            <a:pPr>
              <a:buNone/>
            </a:pPr>
            <a:endParaRPr lang="ru-RU" dirty="0" smtClean="0">
              <a:solidFill>
                <a:srgbClr val="00B050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ru-RU" dirty="0" smtClean="0">
                <a:solidFill>
                  <a:srgbClr val="00B050"/>
                </a:solidFill>
                <a:latin typeface="Comic Sans MS" pitchFamily="66" charset="0"/>
              </a:rPr>
              <a:t>                                     </a:t>
            </a:r>
            <a:r>
              <a:rPr lang="ru-RU" sz="1800" dirty="0" smtClean="0">
                <a:solidFill>
                  <a:srgbClr val="002060"/>
                </a:solidFill>
                <a:latin typeface="Comic Sans MS" pitchFamily="66" charset="0"/>
              </a:rPr>
              <a:t>Подготовили:</a:t>
            </a:r>
          </a:p>
          <a:p>
            <a:pPr>
              <a:buNone/>
            </a:pPr>
            <a:r>
              <a:rPr lang="ru-RU" sz="1800" dirty="0" smtClean="0">
                <a:solidFill>
                  <a:srgbClr val="002060"/>
                </a:solidFill>
                <a:latin typeface="Comic Sans MS" pitchFamily="66" charset="0"/>
              </a:rPr>
              <a:t>                                                                               учащиеся 8 «А» класса</a:t>
            </a:r>
          </a:p>
          <a:p>
            <a:pPr>
              <a:buNone/>
            </a:pPr>
            <a:r>
              <a:rPr lang="ru-RU" sz="1800" dirty="0" smtClean="0">
                <a:solidFill>
                  <a:srgbClr val="002060"/>
                </a:solidFill>
                <a:latin typeface="Comic Sans MS" pitchFamily="66" charset="0"/>
              </a:rPr>
              <a:t>                                                           МБОУ </a:t>
            </a:r>
            <a:r>
              <a:rPr lang="ru-RU" sz="1800" dirty="0" err="1" smtClean="0">
                <a:solidFill>
                  <a:srgbClr val="002060"/>
                </a:solidFill>
                <a:latin typeface="Comic Sans MS" pitchFamily="66" charset="0"/>
              </a:rPr>
              <a:t>Ремонтненской</a:t>
            </a:r>
            <a:r>
              <a:rPr lang="ru-RU" sz="1800" dirty="0" smtClean="0">
                <a:solidFill>
                  <a:srgbClr val="002060"/>
                </a:solidFill>
                <a:latin typeface="Comic Sans MS" pitchFamily="66" charset="0"/>
              </a:rPr>
              <a:t> гимназии №1</a:t>
            </a:r>
            <a:endParaRPr lang="ru-RU" sz="1800" dirty="0">
              <a:solidFill>
                <a:srgbClr val="00206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Групповой портрет бойцов ростовского партизанского отряда под командованием М.М. Югов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800" dirty="0" smtClean="0">
                <a:solidFill>
                  <a:srgbClr val="C00000"/>
                </a:solidFill>
              </a:rPr>
              <a:t>«Бойцы </a:t>
            </a:r>
            <a:r>
              <a:rPr lang="ru-RU" sz="4800" dirty="0" smtClean="0">
                <a:solidFill>
                  <a:srgbClr val="C00000"/>
                </a:solidFill>
              </a:rPr>
              <a:t>невидимого фронта»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6" indent="-342900"/>
            <a:r>
              <a:rPr lang="ru-RU" sz="1800" dirty="0" err="1" smtClean="0">
                <a:solidFill>
                  <a:srgbClr val="002060"/>
                </a:solidFill>
                <a:latin typeface="Comic Sans MS" pitchFamily="66" charset="0"/>
              </a:rPr>
              <a:t>Юговцы</a:t>
            </a:r>
            <a:r>
              <a:rPr lang="ru-RU" sz="1800" dirty="0" smtClean="0">
                <a:solidFill>
                  <a:srgbClr val="002060"/>
                </a:solidFill>
                <a:latin typeface="Comic Sans MS" pitchFamily="66" charset="0"/>
              </a:rPr>
              <a:t>, «бойцы невидимого фронта». Это был не совсем обычный отряд. Он поначалу не имел даже базы. Да и какая, собственно, база могла появиться в большом городе, где каждая улица и каждый перекресток охранялись врагом, а в окрестностях на сотни километров простиралась безлесная степь? Добровольцы-связные поддерживали связь Югова с командирами групп и бойцами по своеобразной цепочке. Штабом стала неприметная хатенка на окраине города – в заводском поселке. </a:t>
            </a:r>
          </a:p>
          <a:p>
            <a:pPr marL="342900" lvl="6" indent="-342900"/>
            <a:r>
              <a:rPr lang="ru-RU" sz="1800" dirty="0" smtClean="0">
                <a:solidFill>
                  <a:srgbClr val="002060"/>
                </a:solidFill>
                <a:latin typeface="Comic Sans MS" pitchFamily="66" charset="0"/>
              </a:rPr>
              <a:t>Югов в оккупированном Ростове-на-Дону в годы Великой Отечественной войны организовал партизанский отряд, который уничтожил более 200 немецких солдат и офицеров, 24 автомашины, сжег 24 тонны горючего. Именно отряд Югова сорвал запланированные немцами взрывы крупных зданий в поселке </a:t>
            </a:r>
            <a:r>
              <a:rPr lang="ru-RU" sz="1800" dirty="0" err="1" smtClean="0">
                <a:solidFill>
                  <a:srgbClr val="002060"/>
                </a:solidFill>
                <a:latin typeface="Comic Sans MS" pitchFamily="66" charset="0"/>
              </a:rPr>
              <a:t>Сельмаш</a:t>
            </a:r>
            <a:endParaRPr lang="ru-RU" sz="1800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endParaRPr lang="ru-RU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800" dirty="0" smtClean="0">
                <a:solidFill>
                  <a:srgbClr val="FFC000"/>
                </a:solidFill>
              </a:rPr>
              <a:t>Михаил Трифонов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1800" dirty="0" smtClean="0">
                <a:solidFill>
                  <a:srgbClr val="002060"/>
                </a:solidFill>
                <a:latin typeface="Comic Sans MS" pitchFamily="66" charset="0"/>
              </a:rPr>
              <a:t>Удивительна биография и судьба этого талантливого командира единственного в своем роде городского партизанского отряда - Михаила Трифонова, известного своим боевым друзьям под псевдонимом Югов.</a:t>
            </a:r>
          </a:p>
          <a:p>
            <a:r>
              <a:rPr lang="ru-RU" sz="1800" dirty="0" smtClean="0">
                <a:solidFill>
                  <a:srgbClr val="002060"/>
                </a:solidFill>
                <a:latin typeface="Comic Sans MS" pitchFamily="66" charset="0"/>
              </a:rPr>
              <a:t>Мина </a:t>
            </a:r>
            <a:r>
              <a:rPr lang="ru-RU" sz="1800" dirty="0" err="1" smtClean="0">
                <a:solidFill>
                  <a:srgbClr val="002060"/>
                </a:solidFill>
                <a:latin typeface="Comic Sans MS" pitchFamily="66" charset="0"/>
              </a:rPr>
              <a:t>Миниевич</a:t>
            </a:r>
            <a:r>
              <a:rPr lang="ru-RU" sz="1800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Comic Sans MS" pitchFamily="66" charset="0"/>
              </a:rPr>
              <a:t>Трифаниди</a:t>
            </a:r>
            <a:r>
              <a:rPr lang="ru-RU" sz="1800" dirty="0" smtClean="0">
                <a:solidFill>
                  <a:srgbClr val="002060"/>
                </a:solidFill>
                <a:latin typeface="Comic Sans MS" pitchFamily="66" charset="0"/>
              </a:rPr>
              <a:t>, а именно таким было подлинное имя Трифонова, родился 10 декабря 1913</a:t>
            </a:r>
            <a:r>
              <a:rPr lang="ru-RU" sz="1800" b="1" dirty="0" smtClean="0">
                <a:solidFill>
                  <a:srgbClr val="002060"/>
                </a:solidFill>
                <a:latin typeface="Comic Sans MS" pitchFamily="66" charset="0"/>
              </a:rPr>
              <a:t> </a:t>
            </a:r>
            <a:r>
              <a:rPr lang="ru-RU" sz="1800" dirty="0" smtClean="0">
                <a:solidFill>
                  <a:srgbClr val="002060"/>
                </a:solidFill>
                <a:latin typeface="Comic Sans MS" pitchFamily="66" charset="0"/>
              </a:rPr>
              <a:t>года в селе Константинополь в семье греческих крестьян. В голодном 1921 году его определили в детский дом Славянска, где он воспитывался и учился до 1928 года, а затем за отличную успеваемость был направлен для дальнейшей учебы на рабфак Томского университета.</a:t>
            </a:r>
          </a:p>
          <a:p>
            <a:endParaRPr lang="ru-RU" sz="1800" dirty="0"/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endParaRPr lang="ru-RU" dirty="0"/>
          </a:p>
        </p:txBody>
      </p:sp>
      <p:pic>
        <p:nvPicPr>
          <p:cNvPr id="3074" name="Picture 2" descr="Комсорг пограничного полка Михаил Михайлович Трифонов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3438" y="1571612"/>
            <a:ext cx="4071966" cy="47863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800" b="1" dirty="0" smtClean="0"/>
              <a:t> </a:t>
            </a:r>
            <a:r>
              <a:rPr lang="ru-RU" sz="4800" b="1" dirty="0" smtClean="0">
                <a:solidFill>
                  <a:srgbClr val="FF0000"/>
                </a:solidFill>
              </a:rPr>
              <a:t>СЕРГЕИ ЕГОРОВИЧ КУКУЮК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600" dirty="0" smtClean="0">
                <a:solidFill>
                  <a:srgbClr val="002060"/>
                </a:solidFill>
                <a:latin typeface="Comic Sans MS" pitchFamily="66" charset="0"/>
              </a:rPr>
              <a:t>(партизанский псевдоним Донской), начальник штаба партизанского отряда под командованием М.М. Трифонова (Югова). Сергей </a:t>
            </a:r>
            <a:r>
              <a:rPr lang="ru-RU" sz="1600" dirty="0" err="1" smtClean="0">
                <a:solidFill>
                  <a:srgbClr val="002060"/>
                </a:solidFill>
                <a:latin typeface="Comic Sans MS" pitchFamily="66" charset="0"/>
              </a:rPr>
              <a:t>Кукуюк</a:t>
            </a:r>
            <a:r>
              <a:rPr lang="ru-RU" sz="1600" dirty="0" smtClean="0">
                <a:solidFill>
                  <a:srgbClr val="002060"/>
                </a:solidFill>
                <a:latin typeface="Comic Sans MS" pitchFamily="66" charset="0"/>
              </a:rPr>
              <a:t> стал правой рукой Югова. В его доме организовали штаб. Идеальное прикрытие - </a:t>
            </a:r>
            <a:r>
              <a:rPr lang="ru-RU" sz="1600" dirty="0" err="1" smtClean="0">
                <a:solidFill>
                  <a:srgbClr val="002060"/>
                </a:solidFill>
                <a:latin typeface="Comic Sans MS" pitchFamily="66" charset="0"/>
              </a:rPr>
              <a:t>Кукуюк</a:t>
            </a:r>
            <a:r>
              <a:rPr lang="ru-RU" sz="1600" dirty="0" smtClean="0">
                <a:solidFill>
                  <a:srgbClr val="002060"/>
                </a:solidFill>
                <a:latin typeface="Comic Sans MS" pitchFamily="66" charset="0"/>
              </a:rPr>
              <a:t> устроился на службу полицейским в немецкую комендатуру.</a:t>
            </a:r>
            <a:r>
              <a:rPr lang="ru-RU" sz="1600" b="1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endParaRPr lang="ru-RU" sz="1600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dirty="0"/>
          </a:p>
        </p:txBody>
      </p:sp>
      <p:pic>
        <p:nvPicPr>
          <p:cNvPr id="14338" name="Picture 2" descr="Сергей Егорович Кукуюк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71802" y="3000372"/>
            <a:ext cx="2928926" cy="36433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 </a:t>
            </a:r>
            <a:r>
              <a:rPr lang="ru-RU" dirty="0" err="1" smtClean="0">
                <a:solidFill>
                  <a:srgbClr val="C00000"/>
                </a:solidFill>
              </a:rPr>
              <a:t>Ширази</a:t>
            </a:r>
            <a:r>
              <a:rPr lang="ru-RU" dirty="0" smtClean="0">
                <a:solidFill>
                  <a:srgbClr val="C00000"/>
                </a:solidFill>
              </a:rPr>
              <a:t> Альфа </a:t>
            </a:r>
            <a:r>
              <a:rPr lang="ru-RU" dirty="0" err="1" smtClean="0">
                <a:solidFill>
                  <a:srgbClr val="C00000"/>
                </a:solidFill>
              </a:rPr>
              <a:t>Алиевна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200" dirty="0" smtClean="0">
                <a:solidFill>
                  <a:srgbClr val="002060"/>
                </a:solidFill>
                <a:latin typeface="Comic Sans MS" pitchFamily="66" charset="0"/>
              </a:rPr>
              <a:t>Когда началась Великая Отечественная война, </a:t>
            </a:r>
            <a:r>
              <a:rPr lang="ru-RU" sz="1200" dirty="0" err="1" smtClean="0">
                <a:solidFill>
                  <a:srgbClr val="002060"/>
                </a:solidFill>
                <a:latin typeface="Comic Sans MS" pitchFamily="66" charset="0"/>
              </a:rPr>
              <a:t>ростовчанке</a:t>
            </a:r>
            <a:r>
              <a:rPr lang="ru-RU" sz="1200" dirty="0" smtClean="0">
                <a:solidFill>
                  <a:srgbClr val="002060"/>
                </a:solidFill>
                <a:latin typeface="Comic Sans MS" pitchFamily="66" charset="0"/>
              </a:rPr>
              <a:t> Альфе </a:t>
            </a:r>
            <a:r>
              <a:rPr lang="ru-RU" sz="1200" dirty="0" err="1" smtClean="0">
                <a:solidFill>
                  <a:srgbClr val="002060"/>
                </a:solidFill>
                <a:latin typeface="Comic Sans MS" pitchFamily="66" charset="0"/>
              </a:rPr>
              <a:t>Ширази</a:t>
            </a:r>
            <a:r>
              <a:rPr lang="ru-RU" sz="1200" dirty="0" smtClean="0">
                <a:solidFill>
                  <a:srgbClr val="002060"/>
                </a:solidFill>
                <a:latin typeface="Comic Sans MS" pitchFamily="66" charset="0"/>
              </a:rPr>
              <a:t> было всего лишь шестнадцать лет. Самое время влюбляться, строить планы на будущее, выбирать профессию. Конечно, только хорошее будущее видела впереди и юная Альфа, которую одноклассники и соседи предпочитали называть более привычным именем Алла. </a:t>
            </a:r>
            <a:r>
              <a:rPr lang="ru-RU" sz="1200" dirty="0" err="1" smtClean="0">
                <a:solidFill>
                  <a:srgbClr val="002060"/>
                </a:solidFill>
                <a:latin typeface="Comic Sans MS" pitchFamily="66" charset="0"/>
              </a:rPr>
              <a:t>Ростовчанка</a:t>
            </a:r>
            <a:r>
              <a:rPr lang="ru-RU" sz="1200" dirty="0" smtClean="0">
                <a:solidFill>
                  <a:srgbClr val="002060"/>
                </a:solidFill>
                <a:latin typeface="Comic Sans MS" pitchFamily="66" charset="0"/>
              </a:rPr>
              <a:t> с непривычными фамилией, именем и отчеством — </a:t>
            </a:r>
            <a:r>
              <a:rPr lang="ru-RU" sz="1200" dirty="0" err="1" smtClean="0">
                <a:solidFill>
                  <a:srgbClr val="002060"/>
                </a:solidFill>
                <a:latin typeface="Comic Sans MS" pitchFamily="66" charset="0"/>
              </a:rPr>
              <a:t>Ширази</a:t>
            </a:r>
            <a:r>
              <a:rPr lang="ru-RU" sz="1200" dirty="0" smtClean="0">
                <a:solidFill>
                  <a:srgbClr val="002060"/>
                </a:solidFill>
                <a:latin typeface="Comic Sans MS" pitchFamily="66" charset="0"/>
              </a:rPr>
              <a:t> Альфа </a:t>
            </a:r>
            <a:r>
              <a:rPr lang="ru-RU" sz="1200" dirty="0" err="1" smtClean="0">
                <a:solidFill>
                  <a:srgbClr val="002060"/>
                </a:solidFill>
                <a:latin typeface="Comic Sans MS" pitchFamily="66" charset="0"/>
              </a:rPr>
              <a:t>Алиевна</a:t>
            </a:r>
            <a:r>
              <a:rPr lang="ru-RU" sz="1200" dirty="0" smtClean="0">
                <a:solidFill>
                  <a:srgbClr val="002060"/>
                </a:solidFill>
                <a:latin typeface="Comic Sans MS" pitchFamily="66" charset="0"/>
              </a:rPr>
              <a:t> — была дочерью иранца Али </a:t>
            </a:r>
            <a:r>
              <a:rPr lang="ru-RU" sz="1200" dirty="0" err="1" smtClean="0">
                <a:solidFill>
                  <a:srgbClr val="002060"/>
                </a:solidFill>
                <a:latin typeface="Comic Sans MS" pitchFamily="66" charset="0"/>
              </a:rPr>
              <a:t>Ширази</a:t>
            </a:r>
            <a:r>
              <a:rPr lang="ru-RU" sz="1200" dirty="0" smtClean="0">
                <a:solidFill>
                  <a:srgbClr val="002060"/>
                </a:solidFill>
                <a:latin typeface="Comic Sans MS" pitchFamily="66" charset="0"/>
              </a:rPr>
              <a:t>. Альфа его не помнила — он умер, когда она была еще очень маленькой. А мать девушки звали </a:t>
            </a:r>
            <a:r>
              <a:rPr lang="ru-RU" sz="1200" dirty="0" err="1" smtClean="0">
                <a:solidFill>
                  <a:srgbClr val="002060"/>
                </a:solidFill>
                <a:latin typeface="Comic Sans MS" pitchFamily="66" charset="0"/>
              </a:rPr>
              <a:t>Дора</a:t>
            </a:r>
            <a:r>
              <a:rPr lang="ru-RU" sz="1200" dirty="0" smtClean="0">
                <a:solidFill>
                  <a:srgbClr val="002060"/>
                </a:solidFill>
                <a:latin typeface="Comic Sans MS" pitchFamily="66" charset="0"/>
              </a:rPr>
              <a:t> Михайловна — понятно, что женщину ожидала участь тысяч других ростовчан еврейской национальности, уничтоженных нацистами в </a:t>
            </a:r>
            <a:r>
              <a:rPr lang="ru-RU" sz="1200" dirty="0" err="1" smtClean="0">
                <a:solidFill>
                  <a:srgbClr val="002060"/>
                </a:solidFill>
                <a:latin typeface="Comic Sans MS" pitchFamily="66" charset="0"/>
              </a:rPr>
              <a:t>Змиевской</a:t>
            </a:r>
            <a:r>
              <a:rPr lang="ru-RU" sz="1200" dirty="0" smtClean="0">
                <a:solidFill>
                  <a:srgbClr val="002060"/>
                </a:solidFill>
                <a:latin typeface="Comic Sans MS" pitchFamily="66" charset="0"/>
              </a:rPr>
              <a:t> балке. Если бы не отличное знание персидского языка. Когда в квартиру к </a:t>
            </a:r>
            <a:r>
              <a:rPr lang="ru-RU" sz="1200" dirty="0" err="1" smtClean="0">
                <a:solidFill>
                  <a:srgbClr val="002060"/>
                </a:solidFill>
                <a:latin typeface="Comic Sans MS" pitchFamily="66" charset="0"/>
              </a:rPr>
              <a:t>Доре</a:t>
            </a:r>
            <a:r>
              <a:rPr lang="ru-RU" sz="1200" dirty="0" smtClean="0">
                <a:solidFill>
                  <a:srgbClr val="002060"/>
                </a:solidFill>
                <a:latin typeface="Comic Sans MS" pitchFamily="66" charset="0"/>
              </a:rPr>
              <a:t> Михайловне и Алле пришли нацисты, мать отвечала на вопросы только на фарси, а Алла переводила. Так им удалось убедить немецкого офицера в том, что </a:t>
            </a:r>
            <a:r>
              <a:rPr lang="ru-RU" sz="1200" dirty="0" err="1" smtClean="0">
                <a:solidFill>
                  <a:srgbClr val="002060"/>
                </a:solidFill>
                <a:latin typeface="Comic Sans MS" pitchFamily="66" charset="0"/>
              </a:rPr>
              <a:t>Дора</a:t>
            </a:r>
            <a:r>
              <a:rPr lang="ru-RU" sz="1200" dirty="0" smtClean="0">
                <a:solidFill>
                  <a:srgbClr val="002060"/>
                </a:solidFill>
                <a:latin typeface="Comic Sans MS" pitchFamily="66" charset="0"/>
              </a:rPr>
              <a:t> Михайловна по национальности — персиянка.</a:t>
            </a:r>
            <a:endParaRPr lang="ru-RU" sz="1200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pic>
        <p:nvPicPr>
          <p:cNvPr id="18434" name="Picture 2" descr="Герои освобождения Ростов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6314" y="1571612"/>
            <a:ext cx="3929090" cy="4981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i="1" dirty="0" smtClean="0">
                <a:solidFill>
                  <a:srgbClr val="0070C0"/>
                </a:solidFill>
              </a:rPr>
              <a:t>Многие дома на улице Обороны, где жила Альфа </a:t>
            </a:r>
            <a:r>
              <a:rPr lang="ru-RU" sz="2800" i="1" dirty="0" err="1" smtClean="0">
                <a:solidFill>
                  <a:srgbClr val="0070C0"/>
                </a:solidFill>
              </a:rPr>
              <a:t>Ширази</a:t>
            </a:r>
            <a:r>
              <a:rPr lang="ru-RU" sz="2800" i="1" dirty="0" smtClean="0">
                <a:solidFill>
                  <a:srgbClr val="0070C0"/>
                </a:solidFill>
              </a:rPr>
              <a:t>, явно застали войну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9458" name="Picture 2" descr="Герои освобождения Ростов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643050"/>
            <a:ext cx="8215370" cy="45720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>
                <a:solidFill>
                  <a:srgbClr val="002060"/>
                </a:solidFill>
                <a:latin typeface="Comic Sans MS" pitchFamily="66" charset="0"/>
              </a:rPr>
              <a:t>Пока Альфа работала в штабе гитлеровцев, она подвергала себя каждодневной смертельной опасности. Ведь в случае выяснения ее истинных намерений, ее бы неизбежно расстреляли. В особенности учитывая тот факт, что мать альфы </a:t>
            </a:r>
            <a:r>
              <a:rPr lang="ru-RU" dirty="0" err="1" smtClean="0">
                <a:solidFill>
                  <a:srgbClr val="002060"/>
                </a:solidFill>
                <a:latin typeface="Comic Sans MS" pitchFamily="66" charset="0"/>
              </a:rPr>
              <a:t>Дора</a:t>
            </a:r>
            <a:r>
              <a:rPr lang="ru-RU" dirty="0" smtClean="0">
                <a:solidFill>
                  <a:srgbClr val="002060"/>
                </a:solidFill>
                <a:latin typeface="Comic Sans MS" pitchFamily="66" charset="0"/>
              </a:rPr>
              <a:t> Михайловна была еврейкой. Тем не менее, несколько месяцев девушке удалось проработать в немецком штабе, принеся немало пользы действовавшим в городе подпольщикам. Когда в феврале 1943 г. начался штурм Ростова-на-Дону советскими войсками и гитлеровцы стали собираться к отступлению, начальство Альфы из штаба предложило ей, вместе с матерью, которую немцы считали иранкой, отступать вместе с ними — гитлеровцы забирали с собой полицаев и сотрудников оккупационных учреждений. Однако в планы Альфы дальнейшее пребывание с гитлеровцами не входило — девушка хотела сражаться против них в разведывательном или партизанском отряде.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В боях за освобождение Ростова</a:t>
            </a:r>
            <a:r>
              <a:rPr lang="ru-RU" sz="3600" dirty="0" smtClean="0">
                <a:solidFill>
                  <a:srgbClr val="FF0000"/>
                </a:solidFill>
              </a:rPr>
              <a:t/>
            </a:r>
            <a:br>
              <a:rPr lang="ru-RU" sz="3600" dirty="0" smtClean="0">
                <a:solidFill>
                  <a:srgbClr val="FF0000"/>
                </a:solidFill>
              </a:rPr>
            </a:b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46236"/>
            <a:ext cx="8229600" cy="4997473"/>
          </a:xfrm>
        </p:spPr>
        <p:txBody>
          <a:bodyPr>
            <a:normAutofit fontScale="25000" lnSpcReduction="2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5600" dirty="0" smtClean="0">
                <a:solidFill>
                  <a:srgbClr val="002060"/>
                </a:solidFill>
                <a:latin typeface="Comic Sans MS" pitchFamily="66" charset="0"/>
              </a:rPr>
              <a:t>Начал отряд и диверсионные действия против оккупационных войск. Командовал диверсионной группой Владимир </a:t>
            </a:r>
            <a:r>
              <a:rPr lang="ru-RU" sz="5600" dirty="0" err="1" smtClean="0">
                <a:solidFill>
                  <a:srgbClr val="002060"/>
                </a:solidFill>
                <a:latin typeface="Comic Sans MS" pitchFamily="66" charset="0"/>
              </a:rPr>
              <a:t>Кукуюк</a:t>
            </a:r>
            <a:r>
              <a:rPr lang="ru-RU" sz="5600" dirty="0" smtClean="0">
                <a:solidFill>
                  <a:srgbClr val="002060"/>
                </a:solidFill>
                <a:latin typeface="Comic Sans MS" pitchFamily="66" charset="0"/>
              </a:rPr>
              <a:t> — брат начальника штаба отряда Сергея </a:t>
            </a:r>
            <a:r>
              <a:rPr lang="ru-RU" sz="5600" dirty="0" err="1" smtClean="0">
                <a:solidFill>
                  <a:srgbClr val="002060"/>
                </a:solidFill>
                <a:latin typeface="Comic Sans MS" pitchFamily="66" charset="0"/>
              </a:rPr>
              <a:t>Кукуюка</a:t>
            </a:r>
            <a:r>
              <a:rPr lang="ru-RU" sz="5600" dirty="0" smtClean="0">
                <a:solidFill>
                  <a:srgbClr val="002060"/>
                </a:solidFill>
                <a:latin typeface="Comic Sans MS" pitchFamily="66" charset="0"/>
              </a:rPr>
              <a:t>, а входили в группу еще один брат Яков </a:t>
            </a:r>
            <a:r>
              <a:rPr lang="ru-RU" sz="5600" dirty="0" err="1" smtClean="0">
                <a:solidFill>
                  <a:srgbClr val="002060"/>
                </a:solidFill>
                <a:latin typeface="Comic Sans MS" pitchFamily="66" charset="0"/>
              </a:rPr>
              <a:t>Кукуюк</a:t>
            </a:r>
            <a:r>
              <a:rPr lang="ru-RU" sz="5600" dirty="0" smtClean="0">
                <a:solidFill>
                  <a:srgbClr val="002060"/>
                </a:solidFill>
                <a:latin typeface="Comic Sans MS" pitchFamily="66" charset="0"/>
              </a:rPr>
              <a:t>, а также Федор Сухоруков, Нестор Николаев, Константин </a:t>
            </a:r>
            <a:r>
              <a:rPr lang="ru-RU" sz="5600" dirty="0" err="1" smtClean="0">
                <a:solidFill>
                  <a:srgbClr val="002060"/>
                </a:solidFill>
                <a:latin typeface="Comic Sans MS" pitchFamily="66" charset="0"/>
              </a:rPr>
              <a:t>Шимарин</a:t>
            </a:r>
            <a:r>
              <a:rPr lang="ru-RU" sz="5600" dirty="0" smtClean="0">
                <a:solidFill>
                  <a:srgbClr val="002060"/>
                </a:solidFill>
                <a:latin typeface="Comic Sans MS" pitchFamily="66" charset="0"/>
              </a:rPr>
              <a:t> и Анатолий Ермаков. Среди добрых дел этих партизан — нападение на автоколонну вермахта с боеприпасами на территории Северного поселка Ростова. Диверсантам удалось уничтожить охрану автоколонны и взорвать три машины с боеприпасами. Еще одна боевая вылазка — уничтожение пяти гитлеровских патрулей, сопровождавшееся изъятием трофейного оружия в пользу партизанского отряда. </a:t>
            </a:r>
            <a:br>
              <a:rPr lang="ru-RU" sz="5600" dirty="0" smtClean="0">
                <a:solidFill>
                  <a:srgbClr val="002060"/>
                </a:solidFill>
                <a:latin typeface="Comic Sans MS" pitchFamily="66" charset="0"/>
              </a:rPr>
            </a:br>
            <a:r>
              <a:rPr lang="ru-RU" sz="5600" dirty="0" smtClean="0">
                <a:solidFill>
                  <a:srgbClr val="002060"/>
                </a:solidFill>
                <a:latin typeface="Comic Sans MS" pitchFamily="66" charset="0"/>
              </a:rPr>
              <a:t/>
            </a:r>
            <a:br>
              <a:rPr lang="ru-RU" sz="5600" dirty="0" smtClean="0">
                <a:solidFill>
                  <a:srgbClr val="002060"/>
                </a:solidFill>
                <a:latin typeface="Comic Sans MS" pitchFamily="66" charset="0"/>
              </a:rPr>
            </a:br>
            <a:r>
              <a:rPr lang="ru-RU" sz="5600" dirty="0" smtClean="0">
                <a:solidFill>
                  <a:srgbClr val="002060"/>
                </a:solidFill>
                <a:latin typeface="Comic Sans MS" pitchFamily="66" charset="0"/>
              </a:rPr>
              <a:t>К январю 1943 г. ростовскими подпольщиками было уничтожено более 200 гитлеровских солдат и офицеров. Большой урон подпольщики нанесли материально-технической базе вермахта — уничтожили 24 автомобиля, миномет, артиллерийское орудие, сожгли 24 тонны горючего. Арсенал партизанского отряда пополнялся также за счет нападений на немецкие и союзные войска — подпольщики смогли овладеть двумя пулеметами, сотней винтовок и автоматов и 25 тысячами патронов. Был взорван фильтр водоочистки </a:t>
            </a:r>
            <a:r>
              <a:rPr lang="ru-RU" sz="5600" dirty="0" err="1" smtClean="0">
                <a:solidFill>
                  <a:srgbClr val="002060"/>
                </a:solidFill>
                <a:latin typeface="Comic Sans MS" pitchFamily="66" charset="0"/>
              </a:rPr>
              <a:t>пивзавода</a:t>
            </a:r>
            <a:r>
              <a:rPr lang="ru-RU" sz="5600" dirty="0" smtClean="0">
                <a:solidFill>
                  <a:srgbClr val="002060"/>
                </a:solidFill>
                <a:latin typeface="Comic Sans MS" pitchFamily="66" charset="0"/>
              </a:rPr>
              <a:t>, сожжен электромотор, с помощью которого подавалась вода в расположение немецких частей. Отряд Югова так и не был разоблачен и разгромлен гитлеровской контрразведкой. И это несмотря на масштабы его деятельности. Конечно, к сожалению, не обходилось и без потерь. Так, был схвачен гестаповцами и убит Михаил Щербаков — житель Таганрога, участвовавший вместе с сыном Владимиром и дочерью Ольгой в деятельности отряда. Его схватили в январе 1943 года. Перед освобождением Ростова советскими войсками гитлеровцы собирались взорвать важнейшие объекты городской инфраструктуры, в том числе несколько корпусов завода «Ростсельмаш» — гиганта сельскохозяйственного машиностроения, а также хлебозавод и бумажную фабрику. Именно партизанам Югова удалось спасти эти объекты от неминуемого разрушения. На ростовском хлебозаводе, функционирующем вплоть до настоящего времени, кое-где до сих пор заметны следы от пуль семидесятилетней давности. </a:t>
            </a:r>
            <a:br>
              <a:rPr lang="ru-RU" sz="5600" dirty="0" smtClean="0">
                <a:solidFill>
                  <a:srgbClr val="002060"/>
                </a:solidFill>
                <a:latin typeface="Comic Sans MS" pitchFamily="66" charset="0"/>
              </a:rPr>
            </a:br>
            <a:r>
              <a:rPr lang="ru-RU" sz="5600" dirty="0" smtClean="0">
                <a:solidFill>
                  <a:srgbClr val="002060"/>
                </a:solidFill>
                <a:latin typeface="Comic Sans MS" pitchFamily="66" charset="0"/>
              </a:rPr>
              <a:t/>
            </a:r>
            <a:br>
              <a:rPr lang="ru-RU" sz="5600" dirty="0" smtClean="0">
                <a:solidFill>
                  <a:srgbClr val="002060"/>
                </a:solidFill>
                <a:latin typeface="Comic Sans MS" pitchFamily="66" charset="0"/>
              </a:rPr>
            </a:br>
            <a:endParaRPr lang="ru-RU" sz="5600" dirty="0">
              <a:solidFill>
                <a:srgbClr val="00206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45</TotalTime>
  <Words>373</Words>
  <Application>Microsoft Office PowerPoint</Application>
  <PresentationFormat>Экран (4:3)</PresentationFormat>
  <Paragraphs>22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Литейная</vt:lpstr>
      <vt:lpstr>«Бойцы невидимого фронта»</vt:lpstr>
      <vt:lpstr>Слайд 2</vt:lpstr>
      <vt:lpstr>«Бойцы невидимого фронта»</vt:lpstr>
      <vt:lpstr>Михаил Трифонов</vt:lpstr>
      <vt:lpstr> СЕРГЕИ ЕГОРОВИЧ КУКУЮК</vt:lpstr>
      <vt:lpstr> Ширази Альфа Алиевна</vt:lpstr>
      <vt:lpstr>Многие дома на улице Обороны, где жила Альфа Ширази, явно застали войну</vt:lpstr>
      <vt:lpstr>Слайд 8</vt:lpstr>
      <vt:lpstr>В боях за освобождение Ростова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ученик</cp:lastModifiedBy>
  <cp:revision>9</cp:revision>
  <dcterms:created xsi:type="dcterms:W3CDTF">2015-02-10T16:23:27Z</dcterms:created>
  <dcterms:modified xsi:type="dcterms:W3CDTF">2015-03-02T10:10:26Z</dcterms:modified>
</cp:coreProperties>
</file>