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9" r:id="rId3"/>
    <p:sldId id="257" r:id="rId4"/>
    <p:sldId id="260" r:id="rId5"/>
    <p:sldId id="271" r:id="rId6"/>
    <p:sldId id="261" r:id="rId7"/>
    <p:sldId id="263" r:id="rId8"/>
    <p:sldId id="264" r:id="rId9"/>
    <p:sldId id="266" r:id="rId10"/>
    <p:sldId id="267" r:id="rId11"/>
    <p:sldId id="268" r:id="rId12"/>
    <p:sldId id="269" r:id="rId13"/>
    <p:sldId id="265" r:id="rId14"/>
    <p:sldId id="274" r:id="rId15"/>
    <p:sldId id="272" r:id="rId16"/>
    <p:sldId id="273" r:id="rId17"/>
    <p:sldId id="270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51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overOverlay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28.04.2015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grpSp>
        <p:nvGrpSpPr>
          <p:cNvPr id="8" name="Group 7"/>
          <p:cNvGrpSpPr/>
          <p:nvPr/>
        </p:nvGrpSpPr>
        <p:grpSpPr>
          <a:xfrm>
            <a:off x="1194101" y="2887530"/>
            <a:ext cx="6779110" cy="923330"/>
            <a:chOff x="1172584" y="1381459"/>
            <a:chExt cx="6779110" cy="923330"/>
          </a:xfrm>
          <a:effectLst>
            <a:outerShdw blurRad="38100" dist="12700" dir="16200000" rotWithShape="0">
              <a:prstClr val="black">
                <a:alpha val="30000"/>
              </a:prstClr>
            </a:outerShdw>
          </a:effectLst>
        </p:grpSpPr>
        <p:sp>
          <p:nvSpPr>
            <p:cNvPr id="9" name="TextBox 8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ln w="3175">
                    <a:solidFill>
                      <a:schemeClr val="tx2">
                        <a:alpha val="60000"/>
                      </a:schemeClr>
                    </a:solidFill>
                  </a:ln>
                  <a:solidFill>
                    <a:schemeClr val="tx2">
                      <a:lumMod val="90000"/>
                    </a:schemeClr>
                  </a:solidFill>
                  <a:effectLst>
                    <a:outerShdw blurRad="34925" dist="12700" dir="14400000" algn="ctr" rotWithShape="0">
                      <a:srgbClr val="000000">
                        <a:alpha val="21000"/>
                      </a:srgbClr>
                    </a:outerShdw>
                  </a:effectLst>
                  <a:latin typeface="Wingdings" pitchFamily="2" charset="2"/>
                </a:rPr>
                <a:t></a:t>
              </a:r>
              <a:endParaRPr lang="en-US" sz="5400" dirty="0">
                <a:ln w="3175">
                  <a:solidFill>
                    <a:schemeClr val="tx2">
                      <a:alpha val="60000"/>
                    </a:schemeClr>
                  </a:solidFill>
                </a:ln>
                <a:solidFill>
                  <a:schemeClr val="tx2">
                    <a:lumMod val="90000"/>
                  </a:schemeClr>
                </a:solidFill>
                <a:effectLst>
                  <a:outerShdw blurRad="34925" dist="12700" dir="14400000" algn="ctr" rotWithShape="0">
                    <a:srgbClr val="000000">
                      <a:alpha val="21000"/>
                    </a:srgbClr>
                  </a:outerShdw>
                </a:effectLst>
                <a:latin typeface="Wingdings" pitchFamily="2" charset="2"/>
              </a:endParaRPr>
            </a:p>
          </p:txBody>
        </p:sp>
        <p:cxnSp>
          <p:nvCxnSpPr>
            <p:cNvPr id="10" name="Straight Connector 9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9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10800000">
              <a:off x="4831976" y="192293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9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83341" y="1387737"/>
            <a:ext cx="6777318" cy="1731982"/>
          </a:xfrm>
        </p:spPr>
        <p:txBody>
          <a:bodyPr anchor="b"/>
          <a:lstStyle>
            <a:lvl1pPr>
              <a:defRPr>
                <a:ln w="3175">
                  <a:solidFill>
                    <a:schemeClr val="tx1">
                      <a:alpha val="65000"/>
                    </a:schemeClr>
                  </a:solidFill>
                </a:ln>
                <a:solidFill>
                  <a:schemeClr val="tx1"/>
                </a:solidFill>
                <a:effectLst>
                  <a:outerShdw blurRad="25400" dist="12700" dir="14220000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767862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  <a:effectLst>
                  <a:outerShdw blurRad="34925" dist="12700" dir="14400000" rotWithShape="0">
                    <a:prstClr val="black">
                      <a:alpha val="21000"/>
                    </a:prstClr>
                  </a:outerShdw>
                </a:effectLst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28.04.2015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grpSp>
        <p:nvGrpSpPr>
          <p:cNvPr id="11" name="Group 10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5" name="TextBox 14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6" name="Straight Connector 15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66560" y="559398"/>
            <a:ext cx="1678193" cy="556676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8488" y="849854"/>
            <a:ext cx="5507917" cy="502382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28.04.2015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grpSp>
        <p:nvGrpSpPr>
          <p:cNvPr id="11" name="Group 10"/>
          <p:cNvGrpSpPr/>
          <p:nvPr/>
        </p:nvGrpSpPr>
        <p:grpSpPr>
          <a:xfrm rot="5400000">
            <a:off x="3909050" y="2880823"/>
            <a:ext cx="5480154" cy="923330"/>
            <a:chOff x="1815339" y="1381459"/>
            <a:chExt cx="5480154" cy="923330"/>
          </a:xfrm>
        </p:grpSpPr>
        <p:sp>
          <p:nvSpPr>
            <p:cNvPr id="12" name="TextBox 11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3" name="Straight Connector 12"/>
            <p:cNvCxnSpPr/>
            <p:nvPr/>
          </p:nvCxnSpPr>
          <p:spPr>
            <a:xfrm flipH="1" flipV="1">
              <a:off x="1815339" y="1924709"/>
              <a:ext cx="2468880" cy="2505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 rot="10800000">
              <a:off x="4826613" y="1927417"/>
              <a:ext cx="2468880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28.04.2015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grpSp>
        <p:nvGrpSpPr>
          <p:cNvPr id="12" name="Group 11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3" name="TextBox 12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4" name="Straight Connector 13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CoverOverlay.png"/>
          <p:cNvPicPr>
            <a:picLocks noChangeAspect="1"/>
          </p:cNvPicPr>
          <p:nvPr/>
        </p:nvPicPr>
        <p:blipFill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grpSp>
        <p:nvGrpSpPr>
          <p:cNvPr id="7" name="Group 7"/>
          <p:cNvGrpSpPr/>
          <p:nvPr/>
        </p:nvGrpSpPr>
        <p:grpSpPr>
          <a:xfrm>
            <a:off x="1172584" y="2887579"/>
            <a:ext cx="6779110" cy="923330"/>
            <a:chOff x="1172584" y="1381459"/>
            <a:chExt cx="6779110" cy="923330"/>
          </a:xfrm>
        </p:grpSpPr>
        <p:sp>
          <p:nvSpPr>
            <p:cNvPr id="9" name="TextBox 8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0" name="Straight Connector 9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10800000">
              <a:off x="4831976" y="1927412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40" y="1204857"/>
            <a:ext cx="7754713" cy="1910716"/>
          </a:xfrm>
        </p:spPr>
        <p:txBody>
          <a:bodyPr anchor="b"/>
          <a:lstStyle>
            <a:lvl1pPr algn="ctr">
              <a:defRPr sz="5400" b="0" cap="none" baseline="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9248" y="3767316"/>
            <a:ext cx="7734747" cy="15001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28.04.2015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28.04.2015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grpSp>
        <p:nvGrpSpPr>
          <p:cNvPr id="13" name="Group 12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4" name="TextBox 13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5" name="Straight Connector 14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685800" y="2240280"/>
            <a:ext cx="3803904" cy="387705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4"/>
          </p:nvPr>
        </p:nvSpPr>
        <p:spPr>
          <a:xfrm>
            <a:off x="4645151" y="2240280"/>
            <a:ext cx="3803904" cy="387705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51560" y="2240280"/>
            <a:ext cx="3442446" cy="658368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8488" y="2947595"/>
            <a:ext cx="3803904" cy="317296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02306" y="2240280"/>
            <a:ext cx="3447288" cy="658368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944368"/>
            <a:ext cx="3799728" cy="317296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28.04.2015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grpSp>
        <p:nvGrpSpPr>
          <p:cNvPr id="14" name="Group 13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6" name="TextBox 15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7" name="Straight Connector 16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28.04.2015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grpSp>
        <p:nvGrpSpPr>
          <p:cNvPr id="10" name="Group 9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4" name="TextBox 13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5" name="Straight Connector 14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28.04.2015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34579" y="1678195"/>
            <a:ext cx="3422483" cy="1886921"/>
          </a:xfrm>
        </p:spPr>
        <p:txBody>
          <a:bodyPr anchor="b"/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92001" y="559398"/>
            <a:ext cx="4116667" cy="5566765"/>
          </a:xfrm>
        </p:spPr>
        <p:txBody>
          <a:bodyPr anchor="ctr"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34579" y="3603812"/>
            <a:ext cx="3411725" cy="2517289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28.04.2015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731" y="4668818"/>
            <a:ext cx="7767021" cy="644729"/>
          </a:xfrm>
        </p:spPr>
        <p:txBody>
          <a:bodyPr anchor="b"/>
          <a:lstStyle>
            <a:lvl1pPr algn="ctr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240000">
            <a:off x="2183792" y="666965"/>
            <a:ext cx="4772156" cy="3598016"/>
          </a:xfr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24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8489" y="5324306"/>
            <a:ext cx="7756264" cy="804862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28.04.2015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83000">
                <a:schemeClr val="bg1">
                  <a:alpha val="11000"/>
                </a:schemeClr>
              </a:gs>
              <a:gs pos="100000">
                <a:schemeClr val="bg2">
                  <a:lumMod val="75000"/>
                  <a:alpha val="23000"/>
                </a:schemeClr>
              </a:gs>
            </a:gsLst>
            <a:path path="rect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8490" y="570156"/>
            <a:ext cx="7756263" cy="10542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9247" y="2248347"/>
            <a:ext cx="7745505" cy="38778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60378" y="616144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28.04.2015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16144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639264" y="616144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540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6576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77724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"/>
        <a:defRPr sz="22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114300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20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1508760" indent="-32004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828800" indent="-32004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214884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46888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78892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83341" y="620688"/>
            <a:ext cx="6777318" cy="1872209"/>
          </a:xfrm>
        </p:spPr>
        <p:txBody>
          <a:bodyPr/>
          <a:lstStyle/>
          <a:p>
            <a:r>
              <a:rPr lang="ru-RU" dirty="0" smtClean="0"/>
              <a:t>Два брата через всю войну…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339752" y="4725144"/>
            <a:ext cx="6400800" cy="1752600"/>
          </a:xfrm>
        </p:spPr>
        <p:txBody>
          <a:bodyPr/>
          <a:lstStyle/>
          <a:p>
            <a:pPr algn="r"/>
            <a:r>
              <a:rPr lang="ru-RU" dirty="0" smtClean="0"/>
              <a:t>Подготовила</a:t>
            </a:r>
          </a:p>
          <a:p>
            <a:pPr algn="r"/>
            <a:r>
              <a:rPr lang="ru-RU" dirty="0"/>
              <a:t>у</a:t>
            </a:r>
            <a:r>
              <a:rPr lang="ru-RU" dirty="0" smtClean="0"/>
              <a:t>ченица 2 «Б» класса</a:t>
            </a:r>
          </a:p>
          <a:p>
            <a:pPr algn="r"/>
            <a:r>
              <a:rPr lang="ru-RU" dirty="0" smtClean="0"/>
              <a:t>Деникина Анна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746942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180528" y="-99392"/>
            <a:ext cx="9505056" cy="71259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726249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21027"/>
            <a:ext cx="9172037" cy="6879028"/>
          </a:xfr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500170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71" y="29277"/>
            <a:ext cx="5070985" cy="6864086"/>
          </a:xfr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95122" y="3880030"/>
            <a:ext cx="3960440" cy="29703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89564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ru-RU" b="1" i="1" dirty="0">
                <a:solidFill>
                  <a:prstClr val="black">
                    <a:lumMod val="85000"/>
                    <a:lumOff val="15000"/>
                  </a:prstClr>
                </a:solidFill>
              </a:rPr>
              <a:t>прадедушка был </a:t>
            </a:r>
            <a:r>
              <a:rPr lang="ru-RU" b="1" i="1" dirty="0" smtClean="0">
                <a:solidFill>
                  <a:prstClr val="black">
                    <a:lumMod val="85000"/>
                    <a:lumOff val="15000"/>
                  </a:prstClr>
                </a:solidFill>
              </a:rPr>
              <a:t>награжден</a:t>
            </a:r>
          </a:p>
          <a:p>
            <a:pPr algn="ctr"/>
            <a:r>
              <a:rPr lang="ru-RU" b="1" i="1" dirty="0" smtClean="0">
                <a:solidFill>
                  <a:prstClr val="black">
                    <a:lumMod val="85000"/>
                    <a:lumOff val="15000"/>
                  </a:prstClr>
                </a:solidFill>
              </a:rPr>
              <a:t>Медалью «за взятие Кенигсберга»</a:t>
            </a:r>
          </a:p>
          <a:p>
            <a:pPr algn="ctr"/>
            <a:r>
              <a:rPr lang="ru-RU" b="1" i="1" dirty="0" smtClean="0">
                <a:solidFill>
                  <a:prstClr val="black">
                    <a:lumMod val="85000"/>
                    <a:lumOff val="15000"/>
                  </a:prstClr>
                </a:solidFill>
              </a:rPr>
              <a:t>Медалью «за взятие Берлина»</a:t>
            </a:r>
          </a:p>
          <a:p>
            <a:pPr algn="ctr"/>
            <a:r>
              <a:rPr lang="ru-RU" b="1" i="1" dirty="0" smtClean="0">
                <a:solidFill>
                  <a:prstClr val="black">
                    <a:lumMod val="85000"/>
                    <a:lumOff val="15000"/>
                  </a:prstClr>
                </a:solidFill>
              </a:rPr>
              <a:t>Медалью «за взятие Кракова»</a:t>
            </a:r>
          </a:p>
          <a:p>
            <a:pPr algn="ctr"/>
            <a:r>
              <a:rPr lang="ru-RU" b="1" i="1" dirty="0" smtClean="0">
                <a:solidFill>
                  <a:prstClr val="black">
                    <a:lumMod val="85000"/>
                    <a:lumOff val="15000"/>
                  </a:prstClr>
                </a:solidFill>
              </a:rPr>
              <a:t>Медалью «За боевые заслуги»</a:t>
            </a:r>
            <a:endParaRPr lang="ru-RU" b="1" i="1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Сергей Ефимович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992750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12672" cy="68930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7615423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-27963"/>
            <a:ext cx="9344413" cy="68600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0869440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7397045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000" b="1" i="1" dirty="0" smtClean="0"/>
              <a:t>Я горжусь, что у меня были такие отважные и дружные прадедушки – Иван Ефимович и Сергей Ефимович!</a:t>
            </a:r>
            <a:endParaRPr lang="ru-RU" sz="4000" b="1" i="1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Спасибо за внимание!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5295363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827584" y="404664"/>
            <a:ext cx="7754713" cy="3168352"/>
          </a:xfrm>
        </p:spPr>
        <p:txBody>
          <a:bodyPr/>
          <a:lstStyle/>
          <a:p>
            <a:r>
              <a:rPr lang="ru-RU" sz="3200" b="1" i="1" dirty="0" smtClean="0"/>
              <a:t/>
            </a:r>
            <a:br>
              <a:rPr lang="ru-RU" sz="3200" b="1" i="1" dirty="0" smtClean="0"/>
            </a:br>
            <a:r>
              <a:rPr lang="ru-RU" sz="3200" b="1" i="1" dirty="0"/>
              <a:t/>
            </a:r>
            <a:br>
              <a:rPr lang="ru-RU" sz="3200" b="1" i="1" dirty="0"/>
            </a:br>
            <a:r>
              <a:rPr lang="ru-RU" sz="3200" b="1" i="1" dirty="0" smtClean="0"/>
              <a:t/>
            </a:r>
            <a:br>
              <a:rPr lang="ru-RU" sz="3200" b="1" i="1" dirty="0" smtClean="0"/>
            </a:br>
            <a:r>
              <a:rPr lang="ru-RU" sz="3200" b="1" i="1" dirty="0" smtClean="0"/>
              <a:t/>
            </a:r>
            <a:br>
              <a:rPr lang="ru-RU" sz="3200" b="1" i="1" dirty="0" smtClean="0"/>
            </a:br>
            <a:r>
              <a:rPr lang="ru-RU" sz="3200" b="1" i="1" dirty="0"/>
              <a:t/>
            </a:r>
            <a:br>
              <a:rPr lang="ru-RU" sz="3200" b="1" i="1" dirty="0"/>
            </a:br>
            <a:r>
              <a:rPr lang="ru-RU" sz="3200" b="1" i="1" dirty="0" smtClean="0"/>
              <a:t/>
            </a:r>
            <a:br>
              <a:rPr lang="ru-RU" sz="3200" b="1" i="1" dirty="0" smtClean="0"/>
            </a:br>
            <a:r>
              <a:rPr lang="ru-RU" sz="3200" b="1" i="1" dirty="0" smtClean="0"/>
              <a:t>Два </a:t>
            </a:r>
            <a:r>
              <a:rPr lang="ru-RU" sz="3200" b="1" i="1" dirty="0"/>
              <a:t>брата, как и многие другие, </a:t>
            </a:r>
            <a:r>
              <a:rPr lang="ru-RU" sz="3200" b="1" i="1" dirty="0" smtClean="0"/>
              <a:t>в июне </a:t>
            </a:r>
            <a:r>
              <a:rPr lang="ru-RU" sz="3200" b="1" i="1" dirty="0"/>
              <a:t>1941г. отправились защищать нашу Родину от германских захватчиков!</a:t>
            </a:r>
            <a:br>
              <a:rPr lang="ru-RU" sz="3200" b="1" i="1" dirty="0"/>
            </a:br>
            <a:r>
              <a:rPr lang="ru-RU" sz="3200" b="1" i="1" dirty="0"/>
              <a:t/>
            </a:r>
            <a:br>
              <a:rPr lang="ru-RU" sz="3200" b="1" i="1" dirty="0"/>
            </a:br>
            <a:endParaRPr lang="ru-RU" dirty="0"/>
          </a:p>
        </p:txBody>
      </p:sp>
      <p:sp>
        <p:nvSpPr>
          <p:cNvPr id="2" name="Объект 1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4000" b="1" i="1" dirty="0" smtClean="0">
                <a:solidFill>
                  <a:schemeClr val="tx1"/>
                </a:solidFill>
              </a:rPr>
              <a:t>Это были мои два прадедушки!</a:t>
            </a:r>
            <a:endParaRPr lang="ru-RU" sz="4000" b="1" i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89775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2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67744" y="1268760"/>
            <a:ext cx="4522616" cy="4857403"/>
          </a:xfr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755576" y="188640"/>
            <a:ext cx="7756263" cy="1054250"/>
          </a:xfrm>
        </p:spPr>
        <p:txBody>
          <a:bodyPr/>
          <a:lstStyle/>
          <a:p>
            <a:r>
              <a:rPr lang="ru-RU" sz="2800" b="1" i="1" dirty="0" smtClean="0"/>
              <a:t/>
            </a:r>
            <a:br>
              <a:rPr lang="ru-RU" sz="2800" b="1" i="1" dirty="0" smtClean="0"/>
            </a:br>
            <a:r>
              <a:rPr lang="ru-RU" sz="2800" b="1" i="1" dirty="0"/>
              <a:t/>
            </a:r>
            <a:br>
              <a:rPr lang="ru-RU" sz="2800" b="1" i="1" dirty="0"/>
            </a:br>
            <a:r>
              <a:rPr lang="ru-RU" sz="2800" b="1" i="1" dirty="0" smtClean="0">
                <a:solidFill>
                  <a:schemeClr val="tx1"/>
                </a:solidFill>
              </a:rPr>
              <a:t>Донченко </a:t>
            </a:r>
            <a:r>
              <a:rPr lang="ru-RU" sz="2800" b="1" i="1" dirty="0">
                <a:solidFill>
                  <a:schemeClr val="tx1"/>
                </a:solidFill>
              </a:rPr>
              <a:t>Иван </a:t>
            </a:r>
            <a:r>
              <a:rPr lang="ru-RU" sz="2800" b="1" i="1" dirty="0" smtClean="0">
                <a:solidFill>
                  <a:schemeClr val="tx1"/>
                </a:solidFill>
              </a:rPr>
              <a:t>Ефимович</a:t>
            </a:r>
            <a:br>
              <a:rPr lang="ru-RU" sz="2800" b="1" i="1" dirty="0" smtClean="0">
                <a:solidFill>
                  <a:schemeClr val="tx1"/>
                </a:solidFill>
              </a:rPr>
            </a:br>
            <a:r>
              <a:rPr lang="ru-RU" sz="2800" b="1" i="1" dirty="0" smtClean="0"/>
              <a:t> 1913 </a:t>
            </a:r>
            <a:r>
              <a:rPr lang="ru-RU" sz="2800" b="1" i="1" dirty="0"/>
              <a:t>года рождения</a:t>
            </a:r>
            <a:r>
              <a:rPr lang="ru-RU" sz="2800" dirty="0"/>
              <a:t/>
            </a:r>
            <a:br>
              <a:rPr lang="ru-RU" sz="2800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702084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323529" y="116632"/>
            <a:ext cx="8116152" cy="6624736"/>
          </a:xfrm>
        </p:spPr>
        <p:txBody>
          <a:bodyPr>
            <a:normAutofit/>
          </a:bodyPr>
          <a:lstStyle/>
          <a:p>
            <a:pPr algn="ctr"/>
            <a:endParaRPr lang="ru-RU" b="1" i="1" dirty="0" smtClean="0">
              <a:solidFill>
                <a:schemeClr val="tx1"/>
              </a:solidFill>
            </a:endParaRPr>
          </a:p>
          <a:p>
            <a:pPr algn="ctr"/>
            <a:endParaRPr lang="ru-RU" b="1" i="1" dirty="0" smtClean="0">
              <a:solidFill>
                <a:schemeClr val="tx1"/>
              </a:solidFill>
            </a:endParaRPr>
          </a:p>
          <a:p>
            <a:pPr algn="ctr"/>
            <a:r>
              <a:rPr lang="ru-RU" sz="2800" b="1" i="1" dirty="0" smtClean="0">
                <a:solidFill>
                  <a:schemeClr val="tx1"/>
                </a:solidFill>
              </a:rPr>
              <a:t>Иван Ефимович и Сергей Ефимович в июле 1941 года были </a:t>
            </a:r>
            <a:r>
              <a:rPr lang="ru-RU" sz="2800" b="1" i="1" dirty="0">
                <a:solidFill>
                  <a:schemeClr val="tx1"/>
                </a:solidFill>
              </a:rPr>
              <a:t>мобилизованы </a:t>
            </a:r>
            <a:r>
              <a:rPr lang="ru-RU" sz="2800" b="1" i="1" dirty="0" smtClean="0">
                <a:solidFill>
                  <a:schemeClr val="tx1"/>
                </a:solidFill>
              </a:rPr>
              <a:t>. Служили на Прибалтийском фронте в 862  отдельном автомобильном батальоне. Оба были шоферами.</a:t>
            </a:r>
            <a:endParaRPr lang="ru-RU" sz="2800" dirty="0"/>
          </a:p>
          <a:p>
            <a:pPr algn="ctr"/>
            <a:endParaRPr lang="ru-RU" sz="2800" dirty="0" smtClean="0"/>
          </a:p>
          <a:p>
            <a:pPr marL="0" indent="0" algn="ctr"/>
            <a:r>
              <a:rPr lang="ru-RU" sz="2800" b="1" i="1" dirty="0" smtClean="0">
                <a:solidFill>
                  <a:prstClr val="black"/>
                </a:solidFill>
              </a:rPr>
              <a:t>Доставляли на линию фронта снаряды, орудие и продовольствие на грузовых автомобилях известные </a:t>
            </a:r>
            <a:r>
              <a:rPr lang="ru-RU" sz="2800" b="1" i="1" dirty="0">
                <a:solidFill>
                  <a:prstClr val="black"/>
                </a:solidFill>
              </a:rPr>
              <a:t>как </a:t>
            </a:r>
            <a:r>
              <a:rPr lang="ru-RU" sz="2800" b="1" i="1" dirty="0" smtClean="0">
                <a:solidFill>
                  <a:prstClr val="black"/>
                </a:solidFill>
              </a:rPr>
              <a:t>полуторка (автомобиль мог </a:t>
            </a:r>
            <a:r>
              <a:rPr lang="ru-RU" sz="2800" b="1" i="1" dirty="0">
                <a:solidFill>
                  <a:prstClr val="black"/>
                </a:solidFill>
              </a:rPr>
              <a:t>перевозить груз весом до 1,5 </a:t>
            </a:r>
            <a:r>
              <a:rPr lang="ru-RU" sz="2800" b="1" i="1" dirty="0" smtClean="0">
                <a:solidFill>
                  <a:prstClr val="black"/>
                </a:solidFill>
              </a:rPr>
              <a:t>т).</a:t>
            </a:r>
            <a:endParaRPr lang="ru-RU" sz="2800" dirty="0"/>
          </a:p>
          <a:p>
            <a:pPr algn="ctr"/>
            <a:endParaRPr lang="ru-RU" dirty="0" smtClean="0"/>
          </a:p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840708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44000" cy="68446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7070500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ctr"/>
            <a:r>
              <a:rPr lang="ru-RU" b="1" i="1" dirty="0" smtClean="0"/>
              <a:t>Всю </a:t>
            </a:r>
            <a:r>
              <a:rPr lang="ru-RU" b="1" i="1" dirty="0"/>
              <a:t>войну они прошли вместе. И все невзгоды делили поровну! </a:t>
            </a:r>
            <a:endParaRPr lang="ru-RU" b="1" i="1" dirty="0" smtClean="0"/>
          </a:p>
          <a:p>
            <a:pPr marL="0" indent="0" algn="ctr">
              <a:buNone/>
            </a:pPr>
            <a:endParaRPr lang="ru-RU" dirty="0"/>
          </a:p>
          <a:p>
            <a:pPr algn="ctr"/>
            <a:r>
              <a:rPr lang="ru-RU" dirty="0" smtClean="0"/>
              <a:t>Из воспоминаний Марии Сергеевны (дочь моего прадедушки Сергея): </a:t>
            </a:r>
            <a:r>
              <a:rPr lang="ru-RU" b="1" i="1" dirty="0" smtClean="0"/>
              <a:t>«Отец рассказывал, что бывало так, что один рейс едешь по своей земле, а второй уже по захваченной…было очень тяжело и страшно…</a:t>
            </a:r>
            <a:r>
              <a:rPr lang="ru-RU" b="1" i="1" dirty="0" smtClean="0">
                <a:solidFill>
                  <a:prstClr val="black">
                    <a:lumMod val="85000"/>
                    <a:lumOff val="15000"/>
                  </a:prstClr>
                </a:solidFill>
              </a:rPr>
              <a:t>Спали </a:t>
            </a:r>
            <a:r>
              <a:rPr lang="ru-RU" b="1" i="1" dirty="0">
                <a:solidFill>
                  <a:prstClr val="black">
                    <a:lumMod val="85000"/>
                    <a:lumOff val="15000"/>
                  </a:prstClr>
                </a:solidFill>
              </a:rPr>
              <a:t>в снегу, добывали продукты у мирного населения в перерывах между перестрелками</a:t>
            </a:r>
            <a:r>
              <a:rPr lang="ru-RU" b="1" i="1" dirty="0" smtClean="0">
                <a:solidFill>
                  <a:prstClr val="black">
                    <a:lumMod val="85000"/>
                    <a:lumOff val="15000"/>
                  </a:prstClr>
                </a:solidFill>
              </a:rPr>
              <a:t>, попадали под обстрел немецких самолетов…»</a:t>
            </a:r>
            <a:endParaRPr lang="ru-RU" b="1" i="1" dirty="0"/>
          </a:p>
        </p:txBody>
      </p:sp>
    </p:spTree>
    <p:extLst>
      <p:ext uri="{BB962C8B-B14F-4D97-AF65-F5344CB8AC3E}">
        <p14:creationId xmlns:p14="http://schemas.microsoft.com/office/powerpoint/2010/main" val="26565761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ctr"/>
            <a:r>
              <a:rPr lang="ru-RU" b="1" i="1" dirty="0" smtClean="0"/>
              <a:t>Пройдя всю войну, не получили ни одного ранения!</a:t>
            </a:r>
          </a:p>
          <a:p>
            <a:pPr lvl="0" algn="ctr"/>
            <a:r>
              <a:rPr lang="ru-RU" b="1" i="1" dirty="0">
                <a:solidFill>
                  <a:prstClr val="black">
                    <a:lumMod val="85000"/>
                    <a:lumOff val="15000"/>
                  </a:prstClr>
                </a:solidFill>
              </a:rPr>
              <a:t>В конце мая 1945 года прадедушка Иван и прадедушка Сергей пришли домой, но всего на 2 недели. После снова отправились в расположение </a:t>
            </a:r>
            <a:r>
              <a:rPr lang="ru-RU" b="1" i="1" dirty="0" smtClean="0">
                <a:solidFill>
                  <a:prstClr val="black">
                    <a:lumMod val="85000"/>
                    <a:lumOff val="15000"/>
                  </a:prstClr>
                </a:solidFill>
              </a:rPr>
              <a:t>своей части, которая находилась в Берлине до мая 1945 года. После, вернулись домой уже навсегда.</a:t>
            </a:r>
          </a:p>
          <a:p>
            <a:pPr lvl="0" algn="ctr"/>
            <a:r>
              <a:rPr lang="ru-RU" b="1" i="1" dirty="0" smtClean="0">
                <a:solidFill>
                  <a:prstClr val="black">
                    <a:lumMod val="85000"/>
                    <a:lumOff val="15000"/>
                  </a:prstClr>
                </a:solidFill>
              </a:rPr>
              <a:t>После войны так же продолжали работать водителями.</a:t>
            </a:r>
            <a:endParaRPr lang="ru-RU" b="1" i="1" dirty="0">
              <a:solidFill>
                <a:prstClr val="black">
                  <a:lumMod val="85000"/>
                  <a:lumOff val="15000"/>
                </a:prstClr>
              </a:solidFill>
            </a:endParaRPr>
          </a:p>
          <a:p>
            <a:pPr marL="0" indent="0" algn="ctr">
              <a:buNone/>
            </a:pPr>
            <a:endParaRPr lang="ru-RU" b="1" i="1" dirty="0" smtClean="0"/>
          </a:p>
          <a:p>
            <a:pPr marL="0" indent="0">
              <a:buNone/>
            </a:pP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 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57639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ru-RU" b="1" i="1" dirty="0" smtClean="0"/>
              <a:t>За время войны прадедушка был награжден </a:t>
            </a:r>
          </a:p>
          <a:p>
            <a:pPr algn="ctr"/>
            <a:r>
              <a:rPr lang="ru-RU" b="1" i="1" dirty="0" smtClean="0"/>
              <a:t>медалью «за победу над Германией»</a:t>
            </a:r>
          </a:p>
          <a:p>
            <a:pPr algn="ctr"/>
            <a:r>
              <a:rPr lang="ru-RU" b="1" i="1" dirty="0" smtClean="0"/>
              <a:t> медалью «За оборону Москвы». </a:t>
            </a:r>
          </a:p>
          <a:p>
            <a:pPr algn="ctr"/>
            <a:r>
              <a:rPr lang="ru-RU" b="1" i="1" dirty="0" smtClean="0"/>
              <a:t>благодарственным письмом, подписанное Маршалом Советского Союза – К. </a:t>
            </a:r>
            <a:r>
              <a:rPr lang="ru-RU" b="1" i="1" dirty="0" err="1" smtClean="0"/>
              <a:t>Рокосовским</a:t>
            </a:r>
            <a:endParaRPr lang="ru-RU" b="1" i="1" dirty="0" smtClean="0"/>
          </a:p>
          <a:p>
            <a:pPr algn="ctr"/>
            <a:r>
              <a:rPr lang="ru-RU" b="1" i="1" dirty="0" smtClean="0"/>
              <a:t>Орденом отечественной войны 2 степени</a:t>
            </a:r>
            <a:endParaRPr lang="ru-RU" b="1" i="1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611560" y="570156"/>
            <a:ext cx="7833193" cy="1054250"/>
          </a:xfrm>
        </p:spPr>
        <p:txBody>
          <a:bodyPr/>
          <a:lstStyle/>
          <a:p>
            <a:pPr algn="l"/>
            <a:r>
              <a:rPr lang="ru-RU" b="1" i="1" dirty="0" smtClean="0"/>
              <a:t>Иван Ефимович</a:t>
            </a:r>
            <a:endParaRPr lang="ru-RU" b="1" i="1" dirty="0"/>
          </a:p>
        </p:txBody>
      </p:sp>
    </p:spTree>
    <p:extLst>
      <p:ext uri="{BB962C8B-B14F-4D97-AF65-F5344CB8AC3E}">
        <p14:creationId xmlns:p14="http://schemas.microsoft.com/office/powerpoint/2010/main" val="8001201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3999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97161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вердый переплет">
  <a:themeElements>
    <a:clrScheme name="Твердый переплет">
      <a:dk1>
        <a:sysClr val="windowText" lastClr="000000"/>
      </a:dk1>
      <a:lt1>
        <a:sysClr val="window" lastClr="FFFFFF"/>
      </a:lt1>
      <a:dk2>
        <a:srgbClr val="895D1D"/>
      </a:dk2>
      <a:lt2>
        <a:srgbClr val="ECE9C6"/>
      </a:lt2>
      <a:accent1>
        <a:srgbClr val="873624"/>
      </a:accent1>
      <a:accent2>
        <a:srgbClr val="D6862D"/>
      </a:accent2>
      <a:accent3>
        <a:srgbClr val="D0BE40"/>
      </a:accent3>
      <a:accent4>
        <a:srgbClr val="877F6C"/>
      </a:accent4>
      <a:accent5>
        <a:srgbClr val="972109"/>
      </a:accent5>
      <a:accent6>
        <a:srgbClr val="AEB795"/>
      </a:accent6>
      <a:hlink>
        <a:srgbClr val="CC9900"/>
      </a:hlink>
      <a:folHlink>
        <a:srgbClr val="B2B2B2"/>
      </a:folHlink>
    </a:clrScheme>
    <a:fontScheme name="Твердый переплет">
      <a:maj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궁서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Твердый переплет">
      <a:fillStyleLst>
        <a:solidFill>
          <a:schemeClr val="phClr"/>
        </a:solidFill>
        <a:solidFill>
          <a:schemeClr val="phClr">
            <a:tint val="68000"/>
            <a:shade val="94000"/>
            <a:satMod val="300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80000"/>
                <a:lumMod val="98000"/>
              </a:schemeClr>
            </a:gs>
            <a:gs pos="100000">
              <a:schemeClr val="phClr">
                <a:satMod val="130000"/>
              </a:schemeClr>
            </a:gs>
          </a:gsLst>
          <a:lin ang="5160000" scaled="0"/>
        </a:gradFill>
      </a:fillStyleLst>
      <a:lnStyleLst>
        <a:ln w="12700" cap="flat" cmpd="sng" algn="ctr">
          <a:solidFill>
            <a:schemeClr val="phClr">
              <a:shade val="90000"/>
              <a:lumMod val="90000"/>
            </a:schemeClr>
          </a:solidFill>
          <a:prstDash val="solid"/>
        </a:ln>
        <a:ln w="19050" cap="flat" cmpd="sng" algn="ctr">
          <a:solidFill>
            <a:schemeClr val="phClr">
              <a:shade val="75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12700" dir="5400000" rotWithShape="0">
              <a:srgbClr val="000000">
                <a:alpha val="1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6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400000"/>
            </a:lightRig>
          </a:scene3d>
          <a:sp3d>
            <a:bevelT w="25400" h="25400"/>
          </a:sp3d>
        </a:effectStyle>
      </a:effectStyleLst>
      <a:bgFillStyleLst>
        <a:solidFill>
          <a:schemeClr val="phClr">
            <a:tint val="96000"/>
            <a:lumMod val="11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3000"/>
                <a:shade val="20000"/>
              </a:schemeClr>
              <a:schemeClr val="phClr">
                <a:tint val="90000"/>
                <a:shade val="85000"/>
                <a:satMod val="115000"/>
              </a:schemeClr>
            </a:duotone>
          </a:blip>
          <a:tile tx="0" ty="0" sx="60000" sy="6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shade val="50000"/>
                <a:satMod val="340000"/>
                <a:lumMod val="40000"/>
              </a:schemeClr>
              <a:schemeClr val="phClr">
                <a:tint val="92000"/>
                <a:shade val="94000"/>
                <a:hueMod val="110000"/>
                <a:satMod val="236000"/>
                <a:lumMod val="12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Hardcover</Template>
  <TotalTime>220</TotalTime>
  <Words>289</Words>
  <Application>Microsoft Office PowerPoint</Application>
  <PresentationFormat>Экран (4:3)</PresentationFormat>
  <Paragraphs>34</Paragraphs>
  <Slides>17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1" baseType="lpstr">
      <vt:lpstr>Book Antiqua</vt:lpstr>
      <vt:lpstr>Times New Roman</vt:lpstr>
      <vt:lpstr>Wingdings</vt:lpstr>
      <vt:lpstr>Твердый переплет</vt:lpstr>
      <vt:lpstr>Два брата через всю войну…</vt:lpstr>
      <vt:lpstr>      Два брата, как и многие другие, в июне 1941г. отправились защищать нашу Родину от германских захватчиков!  </vt:lpstr>
      <vt:lpstr>  Донченко Иван Ефимович  1913 года рождения </vt:lpstr>
      <vt:lpstr>Презентация PowerPoint</vt:lpstr>
      <vt:lpstr>Презентация PowerPoint</vt:lpstr>
      <vt:lpstr>Презентация PowerPoint</vt:lpstr>
      <vt:lpstr>Презентация PowerPoint</vt:lpstr>
      <vt:lpstr>Иван Ефимович</vt:lpstr>
      <vt:lpstr>Презентация PowerPoint</vt:lpstr>
      <vt:lpstr>Презентация PowerPoint</vt:lpstr>
      <vt:lpstr>Презентация PowerPoint</vt:lpstr>
      <vt:lpstr>Презентация PowerPoint</vt:lpstr>
      <vt:lpstr>Сергей Ефимович</vt:lpstr>
      <vt:lpstr>Презентация PowerPoint</vt:lpstr>
      <vt:lpstr>Презентация PowerPoint</vt:lpstr>
      <vt:lpstr>Презентация PowerPoint</vt:lpstr>
      <vt:lpstr>Спасибо за внимание!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МАША</dc:creator>
  <cp:lastModifiedBy>Алексей</cp:lastModifiedBy>
  <cp:revision>26</cp:revision>
  <dcterms:created xsi:type="dcterms:W3CDTF">2015-04-05T17:42:28Z</dcterms:created>
  <dcterms:modified xsi:type="dcterms:W3CDTF">2015-04-28T13:22:57Z</dcterms:modified>
</cp:coreProperties>
</file>