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6" r:id="rId9"/>
    <p:sldId id="268" r:id="rId10"/>
    <p:sldId id="269" r:id="rId11"/>
    <p:sldId id="276" r:id="rId12"/>
    <p:sldId id="279" r:id="rId13"/>
    <p:sldId id="277" r:id="rId14"/>
    <p:sldId id="271" r:id="rId15"/>
    <p:sldId id="270" r:id="rId16"/>
    <p:sldId id="272" r:id="rId17"/>
    <p:sldId id="273" r:id="rId18"/>
    <p:sldId id="282" r:id="rId19"/>
    <p:sldId id="280" r:id="rId20"/>
    <p:sldId id="281" r:id="rId21"/>
    <p:sldId id="283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660"/>
  </p:normalViewPr>
  <p:slideViewPr>
    <p:cSldViewPr>
      <p:cViewPr varScale="1">
        <p:scale>
          <a:sx n="86" d="100"/>
          <a:sy n="86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73E7-D0D9-4BE2-860F-F2AF5D973F7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A65D-B44B-4260-B86F-8B4621029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73E7-D0D9-4BE2-860F-F2AF5D973F7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A65D-B44B-4260-B86F-8B4621029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73E7-D0D9-4BE2-860F-F2AF5D973F7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A65D-B44B-4260-B86F-8B4621029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73E7-D0D9-4BE2-860F-F2AF5D973F7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A65D-B44B-4260-B86F-8B4621029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73E7-D0D9-4BE2-860F-F2AF5D973F7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A65D-B44B-4260-B86F-8B4621029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73E7-D0D9-4BE2-860F-F2AF5D973F7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A65D-B44B-4260-B86F-8B4621029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73E7-D0D9-4BE2-860F-F2AF5D973F7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A65D-B44B-4260-B86F-8B4621029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73E7-D0D9-4BE2-860F-F2AF5D973F7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A65D-B44B-4260-B86F-8B4621029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73E7-D0D9-4BE2-860F-F2AF5D973F7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A65D-B44B-4260-B86F-8B4621029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73E7-D0D9-4BE2-860F-F2AF5D973F7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A65D-B44B-4260-B86F-8B4621029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73E7-D0D9-4BE2-860F-F2AF5D973F7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A65D-B44B-4260-B86F-8B4621029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D73E7-D0D9-4BE2-860F-F2AF5D973F7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4A65D-B44B-4260-B86F-8B4621029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www.lenta.tv/uploads/pics/tvc20080508-002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c.lib.rus.ec/bse/009/001/231711341.jpg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s47.radikal.ru/i117/0901/ff/25177f04d5d0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rambler.ru/click?from=planet&amp;_URL=http://www.gov.karelia.ru/gov/Different/Culture/kino7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284984"/>
          </a:xfrm>
        </p:spPr>
        <p:txBody>
          <a:bodyPr>
            <a:normAutofit/>
          </a:bodyPr>
          <a:lstStyle/>
          <a:p>
            <a:r>
              <a:rPr lang="ru-RU" sz="5400" b="1" dirty="0"/>
              <a:t>"И мужество, </a:t>
            </a:r>
            <a:br>
              <a:rPr lang="ru-RU" sz="5400" b="1" dirty="0"/>
            </a:br>
            <a:r>
              <a:rPr lang="ru-RU" sz="5400" b="1" dirty="0"/>
              <a:t>           как знамя, </a:t>
            </a:r>
            <a:br>
              <a:rPr lang="ru-RU" sz="5400" b="1" dirty="0"/>
            </a:br>
            <a:r>
              <a:rPr lang="ru-RU" sz="5400" b="1" dirty="0"/>
              <a:t>                     пронесли"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5301208"/>
            <a:ext cx="3563888" cy="155679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Работу выполнили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ученики 11 «А» класса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Авдиенко Максим и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Безруков Андрей.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3140968"/>
            <a:ext cx="3995936" cy="3528392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b="1" i="1" dirty="0" smtClean="0"/>
              <a:t>Есть в голосе моём звучание металла.</a:t>
            </a:r>
            <a:br>
              <a:rPr lang="ru-RU" sz="1500" b="1" i="1" dirty="0" smtClean="0"/>
            </a:br>
            <a:r>
              <a:rPr lang="ru-RU" sz="1500" b="1" i="1" dirty="0" smtClean="0"/>
              <a:t>Я в жизнь вошёл тяжёлым и прямым.</a:t>
            </a:r>
            <a:br>
              <a:rPr lang="ru-RU" sz="1500" b="1" i="1" dirty="0" smtClean="0"/>
            </a:br>
            <a:r>
              <a:rPr lang="ru-RU" sz="1500" b="1" i="1" dirty="0" smtClean="0"/>
              <a:t>Не всё умрёт. Не всё войдёт в каталог.</a:t>
            </a:r>
            <a:br>
              <a:rPr lang="ru-RU" sz="1500" b="1" i="1" dirty="0" smtClean="0"/>
            </a:br>
            <a:r>
              <a:rPr lang="ru-RU" sz="1500" b="1" i="1" dirty="0" smtClean="0"/>
              <a:t>Но только пусть под именем моим</a:t>
            </a:r>
          </a:p>
          <a:p>
            <a:endParaRPr lang="ru-RU" sz="1500" b="1" i="1" dirty="0"/>
          </a:p>
          <a:p>
            <a:r>
              <a:rPr lang="ru-RU" sz="1500" b="1" i="1" dirty="0" smtClean="0"/>
              <a:t>Потомок различит в архивном хламе</a:t>
            </a:r>
            <a:br>
              <a:rPr lang="ru-RU" sz="1500" b="1" i="1" dirty="0" smtClean="0"/>
            </a:br>
            <a:r>
              <a:rPr lang="ru-RU" sz="1500" b="1" i="1" dirty="0" smtClean="0"/>
              <a:t>Кусок горячей, верной нам земли,</a:t>
            </a:r>
            <a:br>
              <a:rPr lang="ru-RU" sz="1500" b="1" i="1" dirty="0" smtClean="0"/>
            </a:br>
            <a:r>
              <a:rPr lang="ru-RU" sz="1500" b="1" i="1" dirty="0" smtClean="0"/>
              <a:t>Где мы прошли с обугленными ртами</a:t>
            </a:r>
            <a:br>
              <a:rPr lang="ru-RU" sz="1500" b="1" i="1" dirty="0" smtClean="0"/>
            </a:br>
            <a:r>
              <a:rPr lang="ru-RU" sz="1500" b="1" i="1" dirty="0" smtClean="0"/>
              <a:t>И мужество, как знамя, пронесли…</a:t>
            </a:r>
          </a:p>
          <a:p>
            <a:endParaRPr lang="ru-RU" sz="1500" b="1" i="1" dirty="0"/>
          </a:p>
          <a:p>
            <a:pPr algn="r"/>
            <a:r>
              <a:rPr lang="ru-RU" sz="1500" b="1" i="1" dirty="0"/>
              <a:t>Николай Майоров</a:t>
            </a:r>
            <a:endParaRPr lang="ru-RU" sz="15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7236296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Константин Воробьев </a:t>
            </a:r>
            <a:br>
              <a:rPr lang="ru-RU" sz="3200" dirty="0" smtClean="0"/>
            </a:br>
            <a:r>
              <a:rPr lang="ru-RU" sz="3200" dirty="0" smtClean="0"/>
              <a:t>«Убиты под Москвой»: повесть.</a:t>
            </a:r>
            <a:endParaRPr lang="ru-RU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4578138"/>
            <a:ext cx="4284663" cy="22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427538" y="4581128"/>
            <a:ext cx="471646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m5-tub.yandex.net/i?id=53514248&amp;tov=5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0" y="333375"/>
            <a:ext cx="1979613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979712" y="1124744"/>
            <a:ext cx="7164288" cy="3456384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200" dirty="0"/>
              <a:t>Учебная рота кремлевских курсантов шла на фронт. Натужно воя, невысоко и тучно над их колонной то и дело появлялись юнкеры. И тогда «рота рассыпалась и падала по команде капитана — четкой и торжественно напряженной, как на параде», оставался стоять только капитан, а вся его поза была такой же парадной и показной, а с губ капитана не сходила надменно-ироническая улыбка. Капитан был для этих двухсот сорока молодых красавцев-курсантов с ростом сто восемьдесят три идеалом, и многие старались во всем подражать ему: бравой выправкой, хворостинкой, сдвинутой на правый висок фуражкой и готовностью защищать Москву. Но война, к сожалению, не парад. И невозможно устоять против танков, имея на вооружении только самозарядные винтовки, гранаты и бутылки с бензином. Они погибли все, кроме лейтенанта Алексея </a:t>
            </a:r>
            <a:r>
              <a:rPr lang="ru-RU" sz="1200" dirty="0" err="1"/>
              <a:t>Ястребова</a:t>
            </a:r>
            <a:r>
              <a:rPr lang="ru-RU" sz="1200" dirty="0"/>
              <a:t>.</a:t>
            </a:r>
          </a:p>
          <a:p>
            <a:pPr algn="just">
              <a:defRPr/>
            </a:pPr>
            <a:r>
              <a:rPr lang="ru-RU" sz="1200" dirty="0"/>
              <a:t> </a:t>
            </a:r>
            <a:endParaRPr lang="ru-RU" sz="1200" dirty="0" smtClean="0"/>
          </a:p>
          <a:p>
            <a:pPr algn="just">
              <a:defRPr/>
            </a:pPr>
            <a:r>
              <a:rPr lang="ru-RU" sz="1200" dirty="0" smtClean="0"/>
              <a:t>К</a:t>
            </a:r>
            <a:r>
              <a:rPr lang="ru-RU" sz="1200" dirty="0"/>
              <a:t>. Воробьев показывает, как война шла по человеческим жизням, как ломается, исчезает «простой и бодрый советский человек», единица отсчета парадов, демонстраций, единодушных голосований. Рождается новый человек, может быть не столь идеальный, но не беспомощный вне ритуала парадов, готовый к тяжелому ратному труду, испытаниям и верой в свою правоту и победу</a:t>
            </a:r>
            <a:r>
              <a:rPr lang="ru-RU" sz="1200" dirty="0" smtClean="0"/>
              <a:t>.</a:t>
            </a:r>
          </a:p>
          <a:p>
            <a:pPr algn="just">
              <a:defRPr/>
            </a:pPr>
            <a:r>
              <a:rPr lang="ru-RU" sz="1200" dirty="0" smtClean="0"/>
              <a:t>В </a:t>
            </a:r>
            <a:r>
              <a:rPr lang="ru-RU" sz="1200" dirty="0"/>
              <a:t>повести Воробьева как бы столкнулись три правды: «правда» кровавого фашизма, «правда» жестокого сталинизма, и высокая правда юношей, живших, умиравших с одной мыслью: «Я отвечаю за все!»</a:t>
            </a:r>
          </a:p>
          <a:p>
            <a:pPr algn="just">
              <a:defRPr/>
            </a:pPr>
            <a:endParaRPr lang="ru-RU" sz="1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7236296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Александр Бек </a:t>
            </a:r>
            <a:br>
              <a:rPr lang="ru-RU" sz="3200" dirty="0" smtClean="0"/>
            </a:br>
            <a:r>
              <a:rPr lang="ru-RU" sz="3200" dirty="0" smtClean="0"/>
              <a:t>«Волоколамское шоссе»: повесть.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9712" y="1052736"/>
            <a:ext cx="7164288" cy="3312368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  <a:defRPr/>
            </a:pPr>
            <a:r>
              <a:rPr lang="ru-RU" sz="1500" dirty="0" smtClean="0"/>
              <a:t>Повесть «Волоколамское шоссе» — о боях под Москвой осенью 1941 г. на Волоколамском направлении. Фашисты завезли на московскую землю красный камень, из которого намеревались соорудить монумент в честь своей победы. Все рассчитали фашисты, все учли, за исключением разве только одного, но необычайно существенного — силы духа солдат и офицеров нашей армии. Их готовности скорее умереть всем за одного, чем сдать свою столицу. Именно в битве за Москву прозвучали во время отражения танковой атаки врага знаменитые слова политрука Василия </a:t>
            </a:r>
            <a:r>
              <a:rPr lang="ru-RU" sz="1500" dirty="0" err="1" smtClean="0"/>
              <a:t>Клочкова</a:t>
            </a:r>
            <a:r>
              <a:rPr lang="ru-RU" sz="1500" dirty="0" smtClean="0"/>
              <a:t> — </a:t>
            </a:r>
            <a:r>
              <a:rPr lang="ru-RU" sz="1500" dirty="0" err="1" smtClean="0"/>
              <a:t>Диева</a:t>
            </a:r>
            <a:r>
              <a:rPr lang="ru-RU" sz="1500" dirty="0" smtClean="0"/>
              <a:t>: «Велика Россия, а отступать некуда — позади Москва».</a:t>
            </a:r>
          </a:p>
          <a:p>
            <a:pPr algn="just">
              <a:buNone/>
              <a:defRPr/>
            </a:pPr>
            <a:r>
              <a:rPr lang="ru-RU" sz="1500" dirty="0" smtClean="0"/>
              <a:t>Александр Бек рассказывает о том, как стояли насмерть 28 легендарных героев гвардейцев — панфиловцев, как героически сражались сибиряки, уральцы, люди разных национальностей, защищая свою дорогую столицу, с каждым днем набираясь опыта, закаляясь и превращаясь в мощную наступательную силу.</a:t>
            </a:r>
            <a:endParaRPr lang="ru-RU" sz="15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12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grayscl/>
          </a:blip>
          <a:srcRect/>
          <a:stretch>
            <a:fillRect/>
          </a:stretch>
        </p:blipFill>
        <p:spPr>
          <a:xfrm>
            <a:off x="0" y="4409331"/>
            <a:ext cx="4283968" cy="2448670"/>
          </a:xfrm>
          <a:prstGeom prst="rect">
            <a:avLst/>
          </a:prstGeom>
          <a:ln w="69850">
            <a:noFill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572000" y="4408993"/>
            <a:ext cx="4572000" cy="2449008"/>
          </a:xfrm>
          <a:prstGeom prst="rect">
            <a:avLst/>
          </a:prstGeom>
          <a:noFill/>
          <a:ln w="69850">
            <a:noFill/>
            <a:prstDash val="solid"/>
            <a:miter lim="800000"/>
            <a:headEnd/>
            <a:tailEnd/>
          </a:ln>
        </p:spPr>
      </p:pic>
      <p:pic>
        <p:nvPicPr>
          <p:cNvPr id="24578" name="Picture 2" descr="http://img1.liveinternet.ru/images/attach/c/0/53/266/53266898_Bek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8358" y="0"/>
            <a:ext cx="2017878" cy="32129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7236296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Константин Симонов</a:t>
            </a:r>
            <a:br>
              <a:rPr lang="ru-RU" sz="3200" dirty="0" smtClean="0"/>
            </a:br>
            <a:r>
              <a:rPr lang="ru-RU" sz="3200" dirty="0" smtClean="0"/>
              <a:t> «Живые и мертвые»: роман.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9712" y="1052736"/>
            <a:ext cx="7164288" cy="3888432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endParaRPr lang="ru-RU" sz="1600" dirty="0" smtClean="0"/>
          </a:p>
          <a:p>
            <a:pPr algn="just">
              <a:defRPr/>
            </a:pPr>
            <a:r>
              <a:rPr lang="ru-RU" sz="1600" dirty="0" smtClean="0"/>
              <a:t>«… Пока война, — говорит один из героев „Живых и мертвых“ - историю будем вести от побед! От первых наступательных операций… А воспоминания обо всем подряд, с самого начала, потом напишем. Тем более что многого вспоминать не хочется». В своем романе «Живые и мертвые» Симонов решился рассказать «обо всем подряд», не обходя того, что всячески замалчивалось, того, что «вспоминать не хочется».</a:t>
            </a:r>
          </a:p>
          <a:p>
            <a:pPr algn="just">
              <a:defRPr/>
            </a:pPr>
            <a:r>
              <a:rPr lang="ru-RU" sz="1600" dirty="0" smtClean="0"/>
              <a:t> В то время, когда многие писатели писали о войне, как о победном марше, Симонов показывает тяжкий путь к победе.</a:t>
            </a:r>
          </a:p>
          <a:p>
            <a:pPr algn="just">
              <a:defRPr/>
            </a:pPr>
            <a:r>
              <a:rPr lang="ru-RU" sz="1600" dirty="0" smtClean="0"/>
              <a:t>Битва за Москву. Бои были непрерывные и кровопролитные. «Может быть, и правда, придется драться на улицах, — думал один из героев романа Малинин, - а что значит на улицах? А это вот и значит, что здесь, на улице, на </a:t>
            </a:r>
            <a:r>
              <a:rPr lang="ru-RU" sz="1600" dirty="0" err="1" smtClean="0"/>
              <a:t>Плющихе</a:t>
            </a:r>
            <a:r>
              <a:rPr lang="ru-RU" sz="1600" dirty="0" smtClean="0"/>
              <a:t>! Вот в этом доме — немцы, а в том — мы. Или за Крымским мостом — немцы, а по эту сторону — мы, не пускаем их к центру». Бои шли за каждый взятый километр, бойцы напрягали все свои силы, потому что за ними была Москва…</a:t>
            </a:r>
          </a:p>
          <a:p>
            <a:pPr algn="just">
              <a:defRPr/>
            </a:pPr>
            <a:endParaRPr lang="ru-RU" sz="12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" y="0"/>
            <a:ext cx="196468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051050" y="4940466"/>
            <a:ext cx="3241675" cy="190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0" y="3363833"/>
            <a:ext cx="1908175" cy="332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5389563" y="4941168"/>
            <a:ext cx="3754437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7236296" cy="1143000"/>
          </a:xfrm>
        </p:spPr>
        <p:txBody>
          <a:bodyPr>
            <a:noAutofit/>
          </a:bodyPr>
          <a:lstStyle/>
          <a:p>
            <a:r>
              <a:rPr lang="ru-RU" altLang="uk-UA" sz="3200" dirty="0" smtClean="0"/>
              <a:t>Вячеслав Кондратьев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«Сашка»: повесть.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9712" y="1052736"/>
            <a:ext cx="7164288" cy="3312368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altLang="uk-UA" sz="1200" dirty="0" smtClean="0"/>
          </a:p>
          <a:p>
            <a:endParaRPr lang="ru-RU" altLang="uk-UA" sz="1200" dirty="0" smtClean="0"/>
          </a:p>
          <a:p>
            <a:r>
              <a:rPr lang="ru-RU" altLang="uk-UA" sz="1200" dirty="0" smtClean="0"/>
              <a:t>Первая повесть «Сашка» была опубликована в феврале 1979 года в журнале «Дружба народов». Повесть была сразу же замечена и поддержана критикой. </a:t>
            </a:r>
          </a:p>
          <a:p>
            <a:r>
              <a:rPr lang="ru-RU" altLang="uk-UA" sz="1200" dirty="0" smtClean="0"/>
              <a:t>Сашка – главный герой повести, молодой солдат, оказавшийся на передовой, подо Ржевом. В повести показано несколько дней из жизни героя: сначала на фронте, после ранения – в поезде по дороге в госпиталь. </a:t>
            </a:r>
          </a:p>
          <a:p>
            <a:r>
              <a:rPr lang="ru-RU" altLang="uk-UA" sz="1200" dirty="0" smtClean="0"/>
              <a:t>История Сашки – это история человека, оказавшегося в самое трудное время в самом трудном месте на самой трудной должности – солдатской.</a:t>
            </a:r>
          </a:p>
          <a:p>
            <a:r>
              <a:rPr lang="ru-RU" altLang="uk-UA" sz="1200" dirty="0" smtClean="0"/>
              <a:t>Сашка думает прежде всего о других, а не о себе. Были бы все люди такими, как Сашка! Делали добрые дела, поступали по совести и не считали бы при этом, что совершают что-то необыкновенное. Прочтёт молодой человек о такой юности и понимает: надо жить достойно. Это завещают такие, как Сашка.</a:t>
            </a:r>
          </a:p>
          <a:p>
            <a:r>
              <a:rPr lang="ru-RU" altLang="uk-UA" sz="1200" dirty="0" smtClean="0"/>
              <a:t>Кондратьев в своей повести показал самое хорошее и доброе. Сашка – герой войны, но его доброты, честности, порядочности, любви к людям недостаёт современному поколению. «Сашка» - произведение, нужное сегодня. В образе Сашки Вячеслав Кондратьев нам открывает характер человека из народа, сформированный своим временем и воплотивший  черты своего поколения. Сашка-человек не только с обостренным нравственным чувством, но и с твердыми убеждениями. И прежде всего он человек размышляющий, проницательно судящий о происходящем.</a:t>
            </a:r>
          </a:p>
          <a:p>
            <a:endParaRPr lang="ru-RU" altLang="uk-UA" sz="1200" dirty="0" smtClean="0"/>
          </a:p>
          <a:p>
            <a:endParaRPr lang="ru-RU" altLang="uk-UA" sz="1200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997483" cy="2276872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>
          <a:xfrm>
            <a:off x="971600" y="4427243"/>
            <a:ext cx="3385071" cy="2430757"/>
          </a:xfrm>
          <a:prstGeom prst="rect">
            <a:avLst/>
          </a:prstGeom>
        </p:spPr>
      </p:pic>
      <p:pic>
        <p:nvPicPr>
          <p:cNvPr id="29698" name="Picture 2" descr="http://fs154.www.ex.ua/show/41762962/41762962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5004048" y="4432157"/>
            <a:ext cx="3161928" cy="24258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Картинка 1 из 17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4199"/>
          <a:stretch>
            <a:fillRect/>
          </a:stretch>
        </p:blipFill>
        <p:spPr bwMode="auto">
          <a:xfrm>
            <a:off x="0" y="0"/>
            <a:ext cx="1969041" cy="23488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7236296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Борис Васильев </a:t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3200" i="1" dirty="0" smtClean="0"/>
              <a:t>А зори здесь тихие…»</a:t>
            </a:r>
            <a:r>
              <a:rPr lang="ru-RU" sz="3200" dirty="0" smtClean="0"/>
              <a:t>: повесть.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9712" y="1124744"/>
            <a:ext cx="7164288" cy="2808312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ru-RU" sz="13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sz="13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300" dirty="0" smtClean="0">
                <a:solidFill>
                  <a:schemeClr val="tx1"/>
                </a:solidFill>
              </a:rPr>
              <a:t>В повести "А зори здесь тихие..." трагические действия происходят на мало кому ведомом 171-м разъезде, в лесу, в стороне от которого немцы круглосуточно бомбят Мурманскую дорогу.</a:t>
            </a:r>
          </a:p>
          <a:p>
            <a:pPr>
              <a:lnSpc>
                <a:spcPct val="80000"/>
              </a:lnSpc>
            </a:pPr>
            <a:r>
              <a:rPr lang="ru-RU" sz="1300" dirty="0" smtClean="0">
                <a:solidFill>
                  <a:schemeClr val="tx1"/>
                </a:solidFill>
              </a:rPr>
              <a:t> Название повести является полной противоположностью событиям самой повести. До символа, и героического и трагедийного одновременно, возвышается подвиг старшины Васкова и пяти девушек-зенитчиц.</a:t>
            </a:r>
          </a:p>
          <a:p>
            <a:pPr>
              <a:lnSpc>
                <a:spcPct val="80000"/>
              </a:lnSpc>
            </a:pPr>
            <a:r>
              <a:rPr lang="ru-RU" sz="1300" dirty="0" smtClean="0">
                <a:solidFill>
                  <a:schemeClr val="tx1"/>
                </a:solidFill>
              </a:rPr>
              <a:t>К старшине, недовольному поведением солдат (в частности тягой к противоположному полу) присылают девушек-добровольцев, многие из которых только закончили школу. Вскоре приходит донесение, что через близлежащие болота идёт диверсионная немецкая группа. И эту группу надо остановить любой ценой. </a:t>
            </a:r>
          </a:p>
          <a:p>
            <a:pPr>
              <a:lnSpc>
                <a:spcPct val="90000"/>
              </a:lnSpc>
            </a:pPr>
            <a:r>
              <a:rPr lang="ru-RU" sz="1300" dirty="0" smtClean="0">
                <a:solidFill>
                  <a:schemeClr val="tx1"/>
                </a:solidFill>
              </a:rPr>
              <a:t>Эти девчонки мечтали о большой любви, нежности, семейном тепле - но на их долю выпала жестокая война, и они до конца выполнили свой воинский долг.</a:t>
            </a:r>
          </a:p>
          <a:p>
            <a:pPr>
              <a:lnSpc>
                <a:spcPct val="90000"/>
              </a:lnSpc>
            </a:pPr>
            <a:r>
              <a:rPr lang="ru-RU" sz="1300" dirty="0" smtClean="0">
                <a:solidFill>
                  <a:schemeClr val="tx1"/>
                </a:solidFill>
              </a:rPr>
              <a:t>Борис Васильев задаётся вопросом: «Почему, женщина, самой природой призванная дарить жизнь, идёт на войну, чтобы убивать?»</a:t>
            </a:r>
          </a:p>
          <a:p>
            <a:pPr>
              <a:lnSpc>
                <a:spcPct val="90000"/>
              </a:lnSpc>
            </a:pPr>
            <a:r>
              <a:rPr lang="ru-RU" sz="1300" dirty="0" smtClean="0">
                <a:solidFill>
                  <a:schemeClr val="tx1"/>
                </a:solidFill>
              </a:rPr>
              <a:t>И по ходу повествования мы узнаём, что у каждой из них был свой, особый счёт к врагу.</a:t>
            </a:r>
          </a:p>
          <a:p>
            <a:pPr>
              <a:lnSpc>
                <a:spcPct val="90000"/>
              </a:lnSpc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9" name="Picture 9" descr="Картинка 3 из 9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15473"/>
          <a:stretch>
            <a:fillRect/>
          </a:stretch>
        </p:blipFill>
        <p:spPr bwMode="auto">
          <a:xfrm>
            <a:off x="3618626" y="4149080"/>
            <a:ext cx="5525374" cy="2708920"/>
          </a:xfrm>
          <a:prstGeom prst="rect">
            <a:avLst/>
          </a:prstGeom>
          <a:noFill/>
        </p:spPr>
      </p:pic>
      <p:pic>
        <p:nvPicPr>
          <p:cNvPr id="10" name="Picture 6" descr="Картинка 0 из 9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4149080"/>
            <a:ext cx="3563889" cy="27089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499992" y="1124744"/>
            <a:ext cx="4644008" cy="3240360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Так, Рита </a:t>
            </a:r>
            <a:r>
              <a:rPr lang="ru-RU" sz="2800" dirty="0" err="1" smtClean="0">
                <a:solidFill>
                  <a:schemeClr val="tx1"/>
                </a:solidFill>
              </a:rPr>
              <a:t>Осянина</a:t>
            </a:r>
            <a:r>
              <a:rPr lang="ru-RU" sz="2800" dirty="0" smtClean="0">
                <a:solidFill>
                  <a:schemeClr val="tx1"/>
                </a:solidFill>
              </a:rPr>
              <a:t> занимает в строю защитников Отечества место своего мужа-пограничника, погибшего в первый же день войны…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Picture 4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229100" cy="317182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Picture 4" descr="Untitled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4201286" cy="316835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4499992" y="1124744"/>
            <a:ext cx="4644008" cy="3240360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dirty="0" smtClean="0">
                <a:solidFill>
                  <a:schemeClr val="tx1"/>
                </a:solidFill>
              </a:rPr>
              <a:t> У студентки Сони Гурвич на момент начала войны в Минске осталась вся семья. Родные оказались в еврейском гетто. И Соня, уходит на фронт, чтобы внести свой вклад в победу и приблизить окончание войны, а  значит, и освобождение своих.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10" name="Picture 4" descr="1225870873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r="10298"/>
          <a:stretch>
            <a:fillRect/>
          </a:stretch>
        </p:blipFill>
        <p:spPr bwMode="auto">
          <a:xfrm>
            <a:off x="179512" y="1196752"/>
            <a:ext cx="4248473" cy="316835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4499992" y="1124744"/>
            <a:ext cx="4644008" cy="3240360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У Лизы </a:t>
            </a:r>
            <a:r>
              <a:rPr lang="ru-RU" sz="2800" dirty="0" err="1" smtClean="0">
                <a:solidFill>
                  <a:schemeClr val="tx1"/>
                </a:solidFill>
              </a:rPr>
              <a:t>Бричкиной</a:t>
            </a:r>
            <a:r>
              <a:rPr lang="ru-RU" sz="2800" dirty="0" smtClean="0">
                <a:solidFill>
                  <a:schemeClr val="tx1"/>
                </a:solidFill>
              </a:rPr>
              <a:t> была мечта: она очень хотела учиться, но война смешала все планы, и Лиза отправляется на фронт, чтобы вернуть мечту.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99992" y="1124744"/>
            <a:ext cx="4644008" cy="3240360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На глазах у дочери красного командира Жени </a:t>
            </a:r>
            <a:r>
              <a:rPr lang="ru-RU" sz="2400" dirty="0" err="1" smtClean="0">
                <a:solidFill>
                  <a:schemeClr val="tx1"/>
                </a:solidFill>
              </a:rPr>
              <a:t>Комельковой</a:t>
            </a:r>
            <a:r>
              <a:rPr lang="ru-RU" sz="2400" dirty="0" smtClean="0">
                <a:solidFill>
                  <a:schemeClr val="tx1"/>
                </a:solidFill>
              </a:rPr>
              <a:t> расстреляли маму, младшего брата и сестру. Её саму спрятала соседка.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И Женя отправляется добровольцем, чтобы мстить.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5" name="Picture 6" descr="zori-02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83568" y="908720"/>
            <a:ext cx="3333750" cy="390525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6" name="Скругленный прямоугольник 15"/>
          <p:cNvSpPr/>
          <p:nvPr/>
        </p:nvSpPr>
        <p:spPr>
          <a:xfrm>
            <a:off x="179512" y="908720"/>
            <a:ext cx="8784976" cy="3960440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Девушки не имеют военного опыта, но вступают в бой. Ценой своей жизни они сумели остановить фашистов, в живых остаётся один старшина, который смог взять в плен несколько вражеских солдат. Он получает серьёзные ранения, </a:t>
            </a:r>
            <a:r>
              <a:rPr lang="ru-RU" sz="2400" dirty="0" err="1" smtClean="0">
                <a:solidFill>
                  <a:schemeClr val="tx1"/>
                </a:solidFill>
              </a:rPr>
              <a:t>демобилизовывается</a:t>
            </a:r>
            <a:r>
              <a:rPr lang="ru-RU" sz="2400" dirty="0" smtClean="0">
                <a:solidFill>
                  <a:schemeClr val="tx1"/>
                </a:solidFill>
              </a:rPr>
              <a:t> и усыновляет сына погибшей Риты </a:t>
            </a:r>
            <a:r>
              <a:rPr lang="ru-RU" sz="2400" dirty="0" err="1" smtClean="0">
                <a:solidFill>
                  <a:schemeClr val="tx1"/>
                </a:solidFill>
              </a:rPr>
              <a:t>Осяниной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Приблизительно через двадцать лет он приезжает с приёмным сыном на место гибели матери и встречает там отдыхающих парней и девушек.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1" animBg="1"/>
      <p:bldP spid="9" grpId="2" animBg="1"/>
      <p:bldP spid="11" grpId="0" animBg="1"/>
      <p:bldP spid="11" grpId="1" animBg="1"/>
      <p:bldP spid="12" grpId="0" animBg="1"/>
      <p:bldP spid="12" grpId="1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облож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grayscl/>
          </a:blip>
          <a:srcRect/>
          <a:stretch>
            <a:fillRect/>
          </a:stretch>
        </p:blipFill>
        <p:spPr>
          <a:xfrm>
            <a:off x="179512" y="404664"/>
            <a:ext cx="4343400" cy="5791200"/>
          </a:xfrm>
          <a:noFill/>
          <a:ln/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0" y="692696"/>
            <a:ext cx="4572000" cy="5184576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Фронтовик Станислав </a:t>
            </a:r>
            <a:r>
              <a:rPr lang="ru-RU" sz="2400" dirty="0" err="1" smtClean="0">
                <a:solidFill>
                  <a:schemeClr val="tx1"/>
                </a:solidFill>
              </a:rPr>
              <a:t>Ростоцкий</a:t>
            </a:r>
            <a:r>
              <a:rPr lang="ru-RU" sz="2400" dirty="0" smtClean="0">
                <a:solidFill>
                  <a:schemeClr val="tx1"/>
                </a:solidFill>
              </a:rPr>
              <a:t> экранизировал повесть Бориса Васильева «А зори здесь тихие…» со светлой печалью о своем поколении - унесенном войной, «не </a:t>
            </a:r>
            <a:r>
              <a:rPr lang="ru-RU" sz="2400" dirty="0" err="1" smtClean="0">
                <a:solidFill>
                  <a:schemeClr val="tx1"/>
                </a:solidFill>
              </a:rPr>
              <a:t>долюбившем</a:t>
            </a:r>
            <a:r>
              <a:rPr lang="ru-RU" sz="2400" dirty="0" smtClean="0">
                <a:solidFill>
                  <a:schemeClr val="tx1"/>
                </a:solidFill>
              </a:rPr>
              <a:t>», </a:t>
            </a:r>
            <a:r>
              <a:rPr lang="ru-RU" sz="2400" dirty="0" err="1" smtClean="0">
                <a:solidFill>
                  <a:schemeClr val="tx1"/>
                </a:solidFill>
              </a:rPr>
              <a:t>не</a:t>
            </a:r>
            <a:r>
              <a:rPr lang="ru-RU" sz="2400" dirty="0" smtClean="0">
                <a:solidFill>
                  <a:schemeClr val="tx1"/>
                </a:solidFill>
              </a:rPr>
              <a:t> прожившем отмеренный ему срок. О </a:t>
            </a:r>
            <a:r>
              <a:rPr lang="ru-RU" sz="2400" dirty="0" err="1" smtClean="0">
                <a:solidFill>
                  <a:schemeClr val="tx1"/>
                </a:solidFill>
              </a:rPr>
              <a:t>несвершившемся</a:t>
            </a:r>
            <a:r>
              <a:rPr lang="ru-RU" sz="2400" dirty="0" smtClean="0">
                <a:solidFill>
                  <a:schemeClr val="tx1"/>
                </a:solidFill>
              </a:rPr>
              <a:t>, невозместимом, утраченном.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1988840"/>
            <a:ext cx="8784976" cy="4392488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</a:rPr>
              <a:t>"...Когда мы показывали этот фильм в Венеции, то </a:t>
            </a:r>
            <a:r>
              <a:rPr lang="ru-RU" sz="3200" dirty="0" err="1" smtClean="0">
                <a:solidFill>
                  <a:schemeClr val="tx1"/>
                </a:solidFill>
              </a:rPr>
              <a:t>полувраждебный</a:t>
            </a:r>
            <a:r>
              <a:rPr lang="ru-RU" sz="3200" dirty="0" smtClean="0">
                <a:solidFill>
                  <a:schemeClr val="tx1"/>
                </a:solidFill>
              </a:rPr>
              <a:t> смокинговый зал в две с половиной тысячи людей, не выдержав, стал аплодировать во время просмотра простым советским девушкам в солдатских шинелях, аплодировать их поступкам..." - С. </a:t>
            </a:r>
            <a:r>
              <a:rPr lang="ru-RU" sz="3200" dirty="0" err="1" smtClean="0">
                <a:solidFill>
                  <a:schemeClr val="tx1"/>
                </a:solidFill>
              </a:rPr>
              <a:t>Ростоцкий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" name="Picture 4" descr="Станислав Иосифович Ростоцки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9" y="0"/>
            <a:ext cx="1619672" cy="19254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altLang="uk-UA" dirty="0" smtClean="0"/>
              <a:t>Поэзия о Великой Отечественной войне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712" y="1052736"/>
            <a:ext cx="5256584" cy="5805264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700" b="1" dirty="0" smtClean="0">
                <a:cs typeface="Tahoma" pitchFamily="34" charset="0"/>
              </a:rPr>
              <a:t>Ей не хрустеть костями нашими </a:t>
            </a:r>
          </a:p>
          <a:p>
            <a:r>
              <a:rPr lang="ru-RU" sz="1700" b="1" dirty="0" smtClean="0">
                <a:cs typeface="Tahoma" pitchFamily="34" charset="0"/>
              </a:rPr>
              <a:t>Ее сломили в злом году </a:t>
            </a:r>
          </a:p>
          <a:p>
            <a:r>
              <a:rPr lang="ru-RU" sz="1700" b="1" dirty="0" smtClean="0">
                <a:cs typeface="Tahoma" pitchFamily="34" charset="0"/>
              </a:rPr>
              <a:t>Те мальчики. Они не спрашивали:</a:t>
            </a:r>
          </a:p>
          <a:p>
            <a:r>
              <a:rPr lang="ru-RU" sz="1700" b="1" dirty="0" smtClean="0">
                <a:cs typeface="Tahoma" pitchFamily="34" charset="0"/>
              </a:rPr>
              <a:t>А стоит ли и что дадут.</a:t>
            </a:r>
          </a:p>
          <a:p>
            <a:endParaRPr lang="ru-RU" sz="1700" b="1" dirty="0" smtClean="0">
              <a:cs typeface="Tahoma" pitchFamily="34" charset="0"/>
            </a:endParaRPr>
          </a:p>
          <a:p>
            <a:r>
              <a:rPr lang="ru-RU" sz="1700" b="1" dirty="0" smtClean="0">
                <a:cs typeface="Tahoma" pitchFamily="34" charset="0"/>
              </a:rPr>
              <a:t>Они на танки с трехлинейками</a:t>
            </a:r>
          </a:p>
          <a:p>
            <a:r>
              <a:rPr lang="ru-RU" sz="1700" b="1" dirty="0" smtClean="0">
                <a:cs typeface="Tahoma" pitchFamily="34" charset="0"/>
              </a:rPr>
              <a:t>Катились шквалами атак.</a:t>
            </a:r>
          </a:p>
          <a:p>
            <a:r>
              <a:rPr lang="ru-RU" sz="1700" b="1" dirty="0" smtClean="0">
                <a:cs typeface="Tahoma" pitchFamily="34" charset="0"/>
              </a:rPr>
              <a:t>Они не хныкали, не </a:t>
            </a:r>
            <a:r>
              <a:rPr lang="ru-RU" sz="1700" b="1" dirty="0" err="1" smtClean="0">
                <a:cs typeface="Tahoma" pitchFamily="34" charset="0"/>
              </a:rPr>
              <a:t>некали</a:t>
            </a:r>
            <a:r>
              <a:rPr lang="ru-RU" sz="1700" b="1" dirty="0" smtClean="0">
                <a:cs typeface="Tahoma" pitchFamily="34" charset="0"/>
              </a:rPr>
              <a:t>,</a:t>
            </a:r>
          </a:p>
          <a:p>
            <a:r>
              <a:rPr lang="ru-RU" sz="1700" b="1" dirty="0" smtClean="0">
                <a:cs typeface="Tahoma" pitchFamily="34" charset="0"/>
              </a:rPr>
              <a:t>А только так и только так…</a:t>
            </a:r>
          </a:p>
          <a:p>
            <a:endParaRPr lang="ru-RU" sz="1700" b="1" dirty="0" smtClean="0">
              <a:cs typeface="Tahoma" pitchFamily="34" charset="0"/>
            </a:endParaRPr>
          </a:p>
          <a:p>
            <a:r>
              <a:rPr lang="ru-RU" sz="1700" b="1" dirty="0" smtClean="0">
                <a:cs typeface="Tahoma" pitchFamily="34" charset="0"/>
              </a:rPr>
              <a:t>Бессильно лягут письма мамины</a:t>
            </a:r>
          </a:p>
          <a:p>
            <a:r>
              <a:rPr lang="ru-RU" sz="1700" b="1" dirty="0" smtClean="0">
                <a:cs typeface="Tahoma" pitchFamily="34" charset="0"/>
              </a:rPr>
              <a:t>На дымный траур октября.</a:t>
            </a:r>
          </a:p>
          <a:p>
            <a:r>
              <a:rPr lang="ru-RU" sz="1700" b="1" dirty="0" smtClean="0">
                <a:cs typeface="Tahoma" pitchFamily="34" charset="0"/>
              </a:rPr>
              <a:t>Им не прийти сдавать экзамены</a:t>
            </a:r>
          </a:p>
          <a:p>
            <a:r>
              <a:rPr lang="ru-RU" sz="1700" b="1" dirty="0" smtClean="0">
                <a:cs typeface="Tahoma" pitchFamily="34" charset="0"/>
              </a:rPr>
              <a:t>На два заветных “кубаря”.</a:t>
            </a:r>
          </a:p>
          <a:p>
            <a:endParaRPr lang="ru-RU" sz="1700" b="1" dirty="0" smtClean="0">
              <a:cs typeface="Tahoma" pitchFamily="34" charset="0"/>
            </a:endParaRPr>
          </a:p>
          <a:p>
            <a:r>
              <a:rPr lang="ru-RU" sz="1700" b="1" dirty="0" smtClean="0">
                <a:cs typeface="Tahoma" pitchFamily="34" charset="0"/>
              </a:rPr>
              <a:t>Их жизни, краткой как свидание,</a:t>
            </a:r>
          </a:p>
          <a:p>
            <a:r>
              <a:rPr lang="ru-RU" sz="1700" b="1" dirty="0" smtClean="0">
                <a:cs typeface="Tahoma" pitchFamily="34" charset="0"/>
              </a:rPr>
              <a:t>Война поставила предел</a:t>
            </a:r>
          </a:p>
          <a:p>
            <a:r>
              <a:rPr lang="ru-RU" sz="1700" b="1" dirty="0" smtClean="0">
                <a:cs typeface="Tahoma" pitchFamily="34" charset="0"/>
              </a:rPr>
              <a:t>И утвердила в высшем звании,</a:t>
            </a:r>
          </a:p>
          <a:p>
            <a:r>
              <a:rPr lang="ru-RU" sz="1700" b="1" dirty="0" smtClean="0">
                <a:cs typeface="Tahoma" pitchFamily="34" charset="0"/>
              </a:rPr>
              <a:t>Какое есть лишь у людей.</a:t>
            </a:r>
          </a:p>
          <a:p>
            <a:pPr algn="r"/>
            <a:r>
              <a:rPr lang="ru-RU" sz="1700" i="1" dirty="0" smtClean="0">
                <a:cs typeface="Tahoma" pitchFamily="34" charset="0"/>
              </a:rPr>
              <a:t>Игорь Терновский</a:t>
            </a:r>
            <a:endParaRPr lang="ru-RU" sz="1700" i="1" dirty="0">
              <a:cs typeface="Tahom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altLang="uk-UA" dirty="0" smtClean="0"/>
              <a:t>Поэты-фронтовики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764704"/>
            <a:ext cx="8640960" cy="5904656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 smtClean="0"/>
          </a:p>
          <a:p>
            <a:endParaRPr lang="ru-RU" sz="1600" dirty="0"/>
          </a:p>
          <a:p>
            <a:r>
              <a:rPr lang="ru-RU" altLang="uk-UA" sz="1600" dirty="0" smtClean="0">
                <a:latin typeface="Arial" charset="0"/>
              </a:rPr>
              <a:t>Тема войны звучит в творчестве едва ли не каждого русского поэта </a:t>
            </a:r>
            <a:r>
              <a:rPr lang="en-US" altLang="uk-UA" sz="1600" dirty="0" smtClean="0">
                <a:latin typeface="Arial" charset="0"/>
              </a:rPr>
              <a:t>XX</a:t>
            </a:r>
            <a:r>
              <a:rPr lang="ru-RU" altLang="uk-UA" sz="1600" dirty="0" smtClean="0">
                <a:latin typeface="Arial" charset="0"/>
              </a:rPr>
              <a:t> века. Трагедия войны объединила народ, пробудила интерес к истории, национальной традиции. Поэзия фронтовиков потрясает читателя, потому что ее создавали люди, пережившие войну на собственном опыте. </a:t>
            </a:r>
          </a:p>
          <a:p>
            <a:endParaRPr lang="ru-RU" altLang="uk-UA" sz="1600" dirty="0" smtClean="0">
              <a:latin typeface="Arial" charset="0"/>
            </a:endParaRPr>
          </a:p>
          <a:p>
            <a:pPr>
              <a:defRPr/>
            </a:pPr>
            <a:r>
              <a:rPr lang="ru-RU" altLang="uk-UA" sz="1600" dirty="0" smtClean="0">
                <a:latin typeface="Arial" charset="0"/>
              </a:rPr>
              <a:t>Поэты-фронтовики принесли в литературу пронзительную искренность, умение просто и честно говорить о самых страшных вещах и самых сокровенных мыслях, отказ от изображения парадной стороны войны и утверждение самых высоких идеалов: верность другу и Родине, чувство причастности ко всему, что совершается в мире, и ответственности за весь мир. </a:t>
            </a:r>
          </a:p>
          <a:p>
            <a:pPr>
              <a:defRPr/>
            </a:pPr>
            <a:endParaRPr lang="ru-RU" altLang="uk-UA" sz="1600" dirty="0" smtClean="0">
              <a:latin typeface="Arial" charset="0"/>
            </a:endParaRPr>
          </a:p>
          <a:p>
            <a:pPr>
              <a:defRPr/>
            </a:pPr>
            <a:r>
              <a:rPr lang="ru-RU" altLang="uk-UA" sz="1600" dirty="0" smtClean="0">
                <a:latin typeface="Arial" charset="0"/>
              </a:rPr>
              <a:t>Только поэт, сам прошедший войну, мог сказать с той же мерой искренности, как </a:t>
            </a:r>
            <a:r>
              <a:rPr lang="ru-RU" altLang="uk-UA" sz="1600" dirty="0" smtClean="0">
                <a:solidFill>
                  <a:schemeClr val="tx1"/>
                </a:solidFill>
                <a:latin typeface="Arial" charset="0"/>
              </a:rPr>
              <a:t>Юлия </a:t>
            </a:r>
            <a:r>
              <a:rPr lang="ru-RU" altLang="uk-UA" sz="1600" dirty="0" err="1" smtClean="0">
                <a:solidFill>
                  <a:schemeClr val="tx1"/>
                </a:solidFill>
                <a:latin typeface="Arial" charset="0"/>
              </a:rPr>
              <a:t>Друнина</a:t>
            </a:r>
            <a:r>
              <a:rPr lang="ru-RU" altLang="uk-UA" sz="1600" dirty="0" smtClean="0">
                <a:solidFill>
                  <a:schemeClr val="tx1"/>
                </a:solidFill>
                <a:latin typeface="Arial" charset="0"/>
              </a:rPr>
              <a:t>: </a:t>
            </a:r>
          </a:p>
          <a:p>
            <a:pPr lvl="2">
              <a:defRPr/>
            </a:pPr>
            <a:endParaRPr lang="ru-RU" altLang="uk-UA" sz="1600" dirty="0" smtClean="0">
              <a:solidFill>
                <a:schemeClr val="folHlink"/>
              </a:solidFill>
              <a:latin typeface="Arial" charset="0"/>
            </a:endParaRPr>
          </a:p>
          <a:p>
            <a:pPr lvl="2" algn="r">
              <a:defRPr/>
            </a:pPr>
            <a:r>
              <a:rPr lang="ru-RU" altLang="uk-UA" sz="1600" b="1" dirty="0" smtClean="0">
                <a:latin typeface="Arial" charset="0"/>
              </a:rPr>
              <a:t>Я столько раз видала рукопашный,</a:t>
            </a:r>
          </a:p>
          <a:p>
            <a:pPr lvl="2" algn="r">
              <a:defRPr/>
            </a:pPr>
            <a:r>
              <a:rPr lang="ru-RU" altLang="uk-UA" sz="1600" b="1" dirty="0" smtClean="0">
                <a:latin typeface="Arial" charset="0"/>
              </a:rPr>
              <a:t>Раз наяву. И тысячу - во сне.</a:t>
            </a:r>
          </a:p>
          <a:p>
            <a:pPr lvl="2" algn="r">
              <a:defRPr/>
            </a:pPr>
            <a:r>
              <a:rPr lang="ru-RU" altLang="uk-UA" sz="1600" b="1" dirty="0" smtClean="0">
                <a:latin typeface="Arial" charset="0"/>
              </a:rPr>
              <a:t>Кто говорит, что на войне не страшно,</a:t>
            </a:r>
          </a:p>
          <a:p>
            <a:pPr lvl="2" algn="r">
              <a:defRPr/>
            </a:pPr>
            <a:r>
              <a:rPr lang="ru-RU" altLang="uk-UA" sz="1600" b="1" dirty="0" smtClean="0">
                <a:latin typeface="Arial" charset="0"/>
              </a:rPr>
              <a:t>Тот ничего не знает о войне.</a:t>
            </a:r>
          </a:p>
          <a:p>
            <a:pPr lvl="2" algn="r">
              <a:spcBef>
                <a:spcPct val="40000"/>
              </a:spcBef>
              <a:defRPr/>
            </a:pPr>
            <a:r>
              <a:rPr lang="ru-RU" altLang="uk-UA" sz="1600" dirty="0" smtClean="0">
                <a:latin typeface="Arial" charset="0"/>
              </a:rPr>
              <a:t>1943</a:t>
            </a:r>
          </a:p>
          <a:p>
            <a:endParaRPr lang="ru-RU" sz="1600" b="1" dirty="0" smtClean="0"/>
          </a:p>
          <a:p>
            <a:endParaRPr lang="ru-RU" sz="1600" dirty="0"/>
          </a:p>
          <a:p>
            <a:r>
              <a:rPr lang="ru-RU" sz="1600" dirty="0"/>
              <a:t> </a:t>
            </a:r>
          </a:p>
          <a:p>
            <a:r>
              <a:rPr lang="ru-RU" sz="1600" b="1" i="1" dirty="0"/>
              <a:t> </a:t>
            </a:r>
            <a:endParaRPr lang="ru-RU" sz="1600" dirty="0"/>
          </a:p>
        </p:txBody>
      </p:sp>
      <p:pic>
        <p:nvPicPr>
          <p:cNvPr id="6" name="Picture 5" descr="drunin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bright="18000" contrast="6000"/>
          </a:blip>
          <a:srcRect r="5000" b="2105"/>
          <a:stretch>
            <a:fillRect/>
          </a:stretch>
        </p:blipFill>
        <p:spPr>
          <a:xfrm>
            <a:off x="2411760" y="4149080"/>
            <a:ext cx="1512168" cy="2467221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Эпиграф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1484784"/>
            <a:ext cx="6264696" cy="4320480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ru-RU" altLang="uk-UA" b="1" i="1" dirty="0">
                <a:solidFill>
                  <a:schemeClr val="tx1"/>
                </a:solidFill>
              </a:rPr>
              <a:t>Ты не знаешь,  мой сын , что такое война!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ru-RU" altLang="uk-UA" b="1" i="1" dirty="0">
                <a:solidFill>
                  <a:schemeClr val="tx1"/>
                </a:solidFill>
              </a:rPr>
              <a:t>Это вовсе не дымное поле сраженья,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ru-RU" altLang="uk-UA" b="1" i="1" dirty="0">
                <a:solidFill>
                  <a:schemeClr val="tx1"/>
                </a:solidFill>
              </a:rPr>
              <a:t>Это даже не смерть и отвага. Она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ru-RU" altLang="uk-UA" b="1" i="1" dirty="0">
                <a:solidFill>
                  <a:schemeClr val="tx1"/>
                </a:solidFill>
              </a:rPr>
              <a:t>В каждой капле находит  свое отраженье.</a:t>
            </a:r>
          </a:p>
          <a:p>
            <a:pPr algn="ctr">
              <a:lnSpc>
                <a:spcPct val="90000"/>
              </a:lnSpc>
              <a:buNone/>
              <a:defRPr/>
            </a:pPr>
            <a:endParaRPr lang="ru-RU" altLang="uk-UA" b="1" i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ru-RU" altLang="uk-UA" b="1" i="1" dirty="0">
                <a:solidFill>
                  <a:schemeClr val="tx1"/>
                </a:solidFill>
              </a:rPr>
              <a:t>Это - изо дня в день лишь блиндажный песок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ru-RU" altLang="uk-UA" b="1" i="1" dirty="0">
                <a:solidFill>
                  <a:schemeClr val="tx1"/>
                </a:solidFill>
              </a:rPr>
              <a:t>Да слепящие вспышки ночного обстрела;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ru-RU" altLang="uk-UA" b="1" i="1" dirty="0">
                <a:solidFill>
                  <a:schemeClr val="tx1"/>
                </a:solidFill>
              </a:rPr>
              <a:t>Это-боль головная, что ломит висок;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ru-RU" altLang="uk-UA" b="1" i="1" dirty="0">
                <a:solidFill>
                  <a:schemeClr val="tx1"/>
                </a:solidFill>
              </a:rPr>
              <a:t>Это</a:t>
            </a:r>
            <a:r>
              <a:rPr lang="ru-RU" altLang="uk-UA" sz="1600" b="1" i="1" dirty="0">
                <a:solidFill>
                  <a:schemeClr val="tx1"/>
                </a:solidFill>
              </a:rPr>
              <a:t> </a:t>
            </a:r>
            <a:r>
              <a:rPr lang="ru-RU" altLang="uk-UA" b="1" i="1" dirty="0">
                <a:solidFill>
                  <a:schemeClr val="tx1"/>
                </a:solidFill>
              </a:rPr>
              <a:t>юность моя, что в окопах истлела…</a:t>
            </a:r>
          </a:p>
          <a:p>
            <a:pPr algn="ctr">
              <a:lnSpc>
                <a:spcPct val="90000"/>
              </a:lnSpc>
              <a:buNone/>
              <a:defRPr/>
            </a:pPr>
            <a:endParaRPr lang="ru-RU" altLang="uk-UA" i="1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  <a:buNone/>
              <a:defRPr/>
            </a:pPr>
            <a:r>
              <a:rPr lang="ru-RU" altLang="uk-UA" sz="1600" i="1" dirty="0">
                <a:solidFill>
                  <a:schemeClr val="tx1"/>
                </a:solidFill>
              </a:rPr>
              <a:t>В. Занадворов, поэт, погиб под Сталинградом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altLang="uk-UA" dirty="0" smtClean="0"/>
              <a:t>Те, кто не вернулся…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620688"/>
            <a:ext cx="8640960" cy="6237312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altLang="uk-UA" sz="2100" dirty="0" smtClean="0">
                <a:solidFill>
                  <a:schemeClr val="tx1"/>
                </a:solidFill>
                <a:latin typeface="Arial" charset="0"/>
              </a:rPr>
              <a:t>Многие поэты не вернулись с войны. На фронтах Великой Отечественной погибли Павел Коган (1918-1942), Николай Майоров (1919-1942), Михаил </a:t>
            </a:r>
            <a:r>
              <a:rPr lang="ru-RU" altLang="uk-UA" sz="2100" dirty="0" err="1" smtClean="0">
                <a:solidFill>
                  <a:schemeClr val="tx1"/>
                </a:solidFill>
                <a:latin typeface="Arial" charset="0"/>
              </a:rPr>
              <a:t>Кульчицкий</a:t>
            </a:r>
            <a:r>
              <a:rPr lang="ru-RU" altLang="uk-UA" sz="2100" dirty="0" smtClean="0">
                <a:solidFill>
                  <a:schemeClr val="tx1"/>
                </a:solidFill>
                <a:latin typeface="Arial" charset="0"/>
              </a:rPr>
              <a:t> (1919-1943):</a:t>
            </a:r>
          </a:p>
          <a:p>
            <a:pPr>
              <a:lnSpc>
                <a:spcPct val="80000"/>
              </a:lnSpc>
              <a:defRPr/>
            </a:pPr>
            <a:endParaRPr lang="ru-RU" altLang="uk-UA" sz="2100" dirty="0" smtClean="0">
              <a:solidFill>
                <a:schemeClr val="tx1"/>
              </a:solidFill>
              <a:latin typeface="Arial" charset="0"/>
            </a:endParaRPr>
          </a:p>
          <a:p>
            <a:pPr lvl="2">
              <a:lnSpc>
                <a:spcPct val="80000"/>
              </a:lnSpc>
              <a:defRPr/>
            </a:pPr>
            <a:r>
              <a:rPr lang="ru-RU" altLang="uk-UA" sz="2000" b="1" dirty="0" smtClean="0">
                <a:solidFill>
                  <a:schemeClr val="tx1"/>
                </a:solidFill>
                <a:latin typeface="Arial" charset="0"/>
              </a:rPr>
              <a:t>…Мы были высоки, русоволосы.</a:t>
            </a:r>
          </a:p>
          <a:p>
            <a:pPr lvl="2">
              <a:lnSpc>
                <a:spcPct val="80000"/>
              </a:lnSpc>
              <a:defRPr/>
            </a:pPr>
            <a:r>
              <a:rPr lang="ru-RU" altLang="uk-UA" sz="2000" b="1" dirty="0" smtClean="0">
                <a:solidFill>
                  <a:schemeClr val="tx1"/>
                </a:solidFill>
                <a:latin typeface="Arial" charset="0"/>
              </a:rPr>
              <a:t>Вы в книгах прочитаете, как миф,</a:t>
            </a:r>
          </a:p>
          <a:p>
            <a:pPr lvl="2">
              <a:lnSpc>
                <a:spcPct val="80000"/>
              </a:lnSpc>
              <a:defRPr/>
            </a:pPr>
            <a:r>
              <a:rPr lang="ru-RU" altLang="uk-UA" sz="2000" b="1" dirty="0" smtClean="0">
                <a:solidFill>
                  <a:schemeClr val="tx1"/>
                </a:solidFill>
                <a:latin typeface="Arial" charset="0"/>
              </a:rPr>
              <a:t>О людях, что ушли, </a:t>
            </a:r>
            <a:r>
              <a:rPr lang="ru-RU" altLang="uk-UA" sz="2000" b="1" dirty="0" err="1" smtClean="0">
                <a:solidFill>
                  <a:schemeClr val="tx1"/>
                </a:solidFill>
                <a:latin typeface="Arial" charset="0"/>
              </a:rPr>
              <a:t>недолюбив</a:t>
            </a:r>
            <a:r>
              <a:rPr lang="ru-RU" altLang="uk-UA" sz="2000" b="1" dirty="0" smtClean="0">
                <a:solidFill>
                  <a:schemeClr val="tx1"/>
                </a:solidFill>
                <a:latin typeface="Arial" charset="0"/>
              </a:rPr>
              <a:t>,</a:t>
            </a:r>
          </a:p>
          <a:p>
            <a:pPr lvl="2">
              <a:lnSpc>
                <a:spcPct val="80000"/>
              </a:lnSpc>
              <a:defRPr/>
            </a:pPr>
            <a:r>
              <a:rPr lang="ru-RU" altLang="uk-UA" sz="2000" b="1" dirty="0" smtClean="0">
                <a:solidFill>
                  <a:schemeClr val="tx1"/>
                </a:solidFill>
                <a:latin typeface="Arial" charset="0"/>
              </a:rPr>
              <a:t>Не докурив последней папиросы.</a:t>
            </a:r>
          </a:p>
          <a:p>
            <a:pPr lvl="2">
              <a:lnSpc>
                <a:spcPct val="80000"/>
              </a:lnSpc>
              <a:defRPr/>
            </a:pPr>
            <a:r>
              <a:rPr lang="ru-RU" altLang="uk-UA" sz="2000" b="1" dirty="0" smtClean="0">
                <a:solidFill>
                  <a:schemeClr val="tx1"/>
                </a:solidFill>
                <a:latin typeface="Arial" charset="0"/>
              </a:rPr>
              <a:t>Когда б не бой, не вечные исканья</a:t>
            </a:r>
          </a:p>
          <a:p>
            <a:pPr lvl="2">
              <a:lnSpc>
                <a:spcPct val="80000"/>
              </a:lnSpc>
              <a:defRPr/>
            </a:pPr>
            <a:r>
              <a:rPr lang="ru-RU" altLang="uk-UA" sz="2000" b="1" dirty="0" smtClean="0">
                <a:solidFill>
                  <a:schemeClr val="tx1"/>
                </a:solidFill>
                <a:latin typeface="Arial" charset="0"/>
              </a:rPr>
              <a:t>Крутых путей к последней высоте,</a:t>
            </a:r>
          </a:p>
          <a:p>
            <a:pPr lvl="2">
              <a:lnSpc>
                <a:spcPct val="80000"/>
              </a:lnSpc>
              <a:defRPr/>
            </a:pPr>
            <a:r>
              <a:rPr lang="ru-RU" altLang="uk-UA" sz="2000" b="1" dirty="0" smtClean="0">
                <a:solidFill>
                  <a:schemeClr val="tx1"/>
                </a:solidFill>
                <a:latin typeface="Arial" charset="0"/>
              </a:rPr>
              <a:t>Мы б сохранились в бронзовых ваяньях,</a:t>
            </a:r>
          </a:p>
          <a:p>
            <a:pPr lvl="2">
              <a:lnSpc>
                <a:spcPct val="80000"/>
              </a:lnSpc>
              <a:defRPr/>
            </a:pPr>
            <a:r>
              <a:rPr lang="ru-RU" altLang="uk-UA" sz="2000" b="1" dirty="0" smtClean="0">
                <a:solidFill>
                  <a:schemeClr val="tx1"/>
                </a:solidFill>
                <a:latin typeface="Arial" charset="0"/>
              </a:rPr>
              <a:t>В столбцах газет, в набросках на холсте…</a:t>
            </a:r>
          </a:p>
          <a:p>
            <a:pPr>
              <a:lnSpc>
                <a:spcPct val="80000"/>
              </a:lnSpc>
              <a:defRPr/>
            </a:pPr>
            <a:endParaRPr lang="ru-RU" altLang="uk-UA" sz="2000" b="1" dirty="0" smtClean="0">
              <a:solidFill>
                <a:schemeClr val="tx1"/>
              </a:solidFill>
              <a:latin typeface="Arial" charset="0"/>
            </a:endParaRPr>
          </a:p>
          <a:p>
            <a:pPr algn="r">
              <a:lnSpc>
                <a:spcPct val="80000"/>
              </a:lnSpc>
              <a:defRPr/>
            </a:pPr>
            <a:r>
              <a:rPr lang="ru-RU" altLang="uk-UA" sz="2000" dirty="0" smtClean="0">
                <a:solidFill>
                  <a:schemeClr val="tx1"/>
                </a:solidFill>
                <a:latin typeface="Arial" charset="0"/>
              </a:rPr>
              <a:t>				Николай Майоров «Мы», 1940</a:t>
            </a:r>
            <a:endParaRPr lang="ru-RU" altLang="uk-UA" sz="1600" dirty="0" smtClean="0">
              <a:solidFill>
                <a:schemeClr val="tx1"/>
              </a:solidFill>
              <a:latin typeface="Arial" charset="0"/>
            </a:endParaRPr>
          </a:p>
          <a:p>
            <a:endParaRPr lang="ru-RU" sz="1600" b="1" dirty="0" smtClean="0"/>
          </a:p>
          <a:p>
            <a:endParaRPr lang="ru-RU" sz="1600" dirty="0"/>
          </a:p>
          <a:p>
            <a:r>
              <a:rPr lang="ru-RU" sz="1600" dirty="0"/>
              <a:t> </a:t>
            </a:r>
          </a:p>
          <a:p>
            <a:r>
              <a:rPr lang="ru-RU" sz="1600" b="1" i="1" dirty="0"/>
              <a:t> </a:t>
            </a:r>
            <a:endParaRPr lang="ru-RU" sz="1600" dirty="0"/>
          </a:p>
        </p:txBody>
      </p:sp>
      <p:pic>
        <p:nvPicPr>
          <p:cNvPr id="5" name="Рисунок 4" descr="kp00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598110"/>
            <a:ext cx="1656184" cy="225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36712"/>
          </a:xfrm>
        </p:spPr>
        <p:txBody>
          <a:bodyPr>
            <a:normAutofit/>
          </a:bodyPr>
          <a:lstStyle/>
          <a:p>
            <a:r>
              <a:rPr lang="ru-RU" altLang="uk-UA" dirty="0" smtClean="0"/>
              <a:t>Я знаю, никакой моей вины…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1052736"/>
            <a:ext cx="6480720" cy="2448272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altLang="uk-UA" sz="2000" b="1" i="1" dirty="0" smtClean="0">
                <a:solidFill>
                  <a:schemeClr val="tx1"/>
                </a:solidFill>
                <a:latin typeface="Times New Roman" pitchFamily="18" charset="0"/>
              </a:rPr>
              <a:t>АЛЕКСАНДР ТВАРДОВСКИЙ</a:t>
            </a:r>
            <a:r>
              <a:rPr lang="ru-RU" altLang="uk-UA" sz="1600" b="1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80000"/>
              </a:lnSpc>
              <a:defRPr/>
            </a:pPr>
            <a:endParaRPr lang="ru-RU" altLang="uk-UA" sz="1600" b="1" dirty="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uk-UA" sz="1600" b="1" dirty="0" smtClean="0">
                <a:solidFill>
                  <a:schemeClr val="tx1"/>
                </a:solidFill>
                <a:latin typeface="Arial" charset="0"/>
              </a:rPr>
              <a:t>		Я знаю, никакой моей вины</a:t>
            </a:r>
            <a:br>
              <a:rPr lang="ru-RU" altLang="uk-UA" sz="16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ru-RU" altLang="uk-UA" sz="1600" b="1" dirty="0" smtClean="0">
                <a:solidFill>
                  <a:schemeClr val="tx1"/>
                </a:solidFill>
                <a:latin typeface="Arial" charset="0"/>
              </a:rPr>
              <a:t>	В том, что другие не пришли с войны,</a:t>
            </a:r>
            <a:br>
              <a:rPr lang="ru-RU" altLang="uk-UA" sz="16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ru-RU" altLang="uk-UA" sz="1600" b="1" dirty="0" smtClean="0">
                <a:solidFill>
                  <a:schemeClr val="tx1"/>
                </a:solidFill>
                <a:latin typeface="Arial" charset="0"/>
              </a:rPr>
              <a:t>	В том, что они – кто старше, кто моложе –</a:t>
            </a:r>
            <a:br>
              <a:rPr lang="ru-RU" altLang="uk-UA" sz="16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ru-RU" altLang="uk-UA" sz="1600" b="1" dirty="0" smtClean="0">
                <a:solidFill>
                  <a:schemeClr val="tx1"/>
                </a:solidFill>
                <a:latin typeface="Arial" charset="0"/>
              </a:rPr>
              <a:t>	Остались там, и не о том же речь,</a:t>
            </a:r>
            <a:br>
              <a:rPr lang="ru-RU" altLang="uk-UA" sz="16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ru-RU" altLang="uk-UA" sz="1600" b="1" dirty="0" smtClean="0">
                <a:solidFill>
                  <a:schemeClr val="tx1"/>
                </a:solidFill>
                <a:latin typeface="Arial" charset="0"/>
              </a:rPr>
              <a:t>	Что я их мог, но не сумел сберечь,-</a:t>
            </a:r>
            <a:br>
              <a:rPr lang="ru-RU" altLang="uk-UA" sz="16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ru-RU" altLang="uk-UA" sz="1600" b="1" dirty="0" smtClean="0">
                <a:solidFill>
                  <a:schemeClr val="tx1"/>
                </a:solidFill>
                <a:latin typeface="Arial" charset="0"/>
              </a:rPr>
              <a:t>	Речь не о том, но все же, все же, все же…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7664" y="4005064"/>
            <a:ext cx="6480720" cy="2448272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altLang="uk-UA" sz="1900" dirty="0" smtClean="0">
                <a:latin typeface="Arial" charset="0"/>
              </a:rPr>
              <a:t>Возможно, именно эти слова, написанные после войны, лучше всего передают те чувства, которые вызывает у наших соотечественников это сочетание слов – </a:t>
            </a:r>
          </a:p>
          <a:p>
            <a:pPr algn="ctr">
              <a:lnSpc>
                <a:spcPct val="80000"/>
              </a:lnSpc>
              <a:defRPr/>
            </a:pPr>
            <a:endParaRPr lang="ru-RU" altLang="uk-UA" sz="2000" b="1" dirty="0" smtClean="0"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altLang="uk-UA" sz="3600" b="1" dirty="0" smtClean="0">
                <a:solidFill>
                  <a:schemeClr val="tx1"/>
                </a:solidFill>
                <a:latin typeface="Arial" charset="0"/>
              </a:rPr>
              <a:t>Великая Отечественная война…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51720" y="0"/>
            <a:ext cx="5112568" cy="6858000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В войну всем было тяжело-</a:t>
            </a:r>
            <a:br>
              <a:rPr lang="ru-RU" b="1" dirty="0" smtClean="0"/>
            </a:br>
            <a:r>
              <a:rPr lang="ru-RU" b="1" dirty="0" smtClean="0"/>
              <a:t>Хоть на заводе хоть на фронте.</a:t>
            </a:r>
            <a:br>
              <a:rPr lang="ru-RU" b="1" dirty="0" smtClean="0"/>
            </a:br>
            <a:r>
              <a:rPr lang="ru-RU" b="1" dirty="0" smtClean="0"/>
              <a:t>Звучали матерей слова:</a:t>
            </a:r>
            <a:br>
              <a:rPr lang="ru-RU" b="1" dirty="0" smtClean="0"/>
            </a:br>
            <a:r>
              <a:rPr lang="ru-RU" b="1" dirty="0" smtClean="0"/>
              <a:t>«Вы землю русскую сокройте!»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вспоминая те слова,</a:t>
            </a:r>
            <a:br>
              <a:rPr lang="ru-RU" b="1" dirty="0" smtClean="0"/>
            </a:br>
            <a:r>
              <a:rPr lang="ru-RU" b="1" dirty="0" smtClean="0"/>
              <a:t>Шли в бой, не зная, что вернутся.</a:t>
            </a:r>
            <a:br>
              <a:rPr lang="ru-RU" b="1" dirty="0" smtClean="0"/>
            </a:br>
            <a:r>
              <a:rPr lang="ru-RU" b="1" dirty="0" smtClean="0"/>
              <a:t>Все для того, чтобы потом</a:t>
            </a:r>
            <a:br>
              <a:rPr lang="ru-RU" b="1" dirty="0" smtClean="0"/>
            </a:br>
            <a:r>
              <a:rPr lang="ru-RU" b="1" dirty="0" smtClean="0"/>
              <a:t>Их детям в мире вновь проснуться.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Сейчас спокойно мы живем,</a:t>
            </a:r>
            <a:br>
              <a:rPr lang="ru-RU" b="1" dirty="0" smtClean="0"/>
            </a:br>
            <a:r>
              <a:rPr lang="ru-RU" b="1" dirty="0" smtClean="0"/>
              <a:t>Свободный воздух мы вдыхаем.</a:t>
            </a:r>
            <a:br>
              <a:rPr lang="ru-RU" b="1" dirty="0" smtClean="0"/>
            </a:br>
            <a:r>
              <a:rPr lang="ru-RU" b="1" dirty="0" smtClean="0"/>
              <a:t>А жизнь кто эту подарил,</a:t>
            </a:r>
            <a:br>
              <a:rPr lang="ru-RU" b="1" dirty="0" smtClean="0"/>
            </a:br>
            <a:r>
              <a:rPr lang="ru-RU" b="1" dirty="0" smtClean="0"/>
              <a:t>Порой мы с вами забываем.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в нашей памяти всегда</a:t>
            </a:r>
            <a:br>
              <a:rPr lang="ru-RU" b="1" dirty="0" smtClean="0"/>
            </a:br>
            <a:r>
              <a:rPr lang="ru-RU" b="1" dirty="0" smtClean="0"/>
              <a:t>Пусть имена их остаются.</a:t>
            </a:r>
            <a:br>
              <a:rPr lang="ru-RU" b="1" dirty="0" smtClean="0"/>
            </a:br>
            <a:r>
              <a:rPr lang="ru-RU" b="1" dirty="0" smtClean="0"/>
              <a:t>Войны героям будет честь,</a:t>
            </a:r>
            <a:br>
              <a:rPr lang="ru-RU" b="1" dirty="0" smtClean="0"/>
            </a:br>
            <a:r>
              <a:rPr lang="ru-RU" b="1" dirty="0" smtClean="0"/>
              <a:t>Пока сердца у русских бьются.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Ведь память - лучшая награда,</a:t>
            </a:r>
            <a:br>
              <a:rPr lang="ru-RU" b="1" dirty="0" smtClean="0"/>
            </a:br>
            <a:r>
              <a:rPr lang="ru-RU" b="1" dirty="0" smtClean="0"/>
              <a:t>И ничего, кроме нее,</a:t>
            </a:r>
            <a:br>
              <a:rPr lang="ru-RU" b="1" dirty="0" smtClean="0"/>
            </a:br>
            <a:r>
              <a:rPr lang="ru-RU" b="1" dirty="0" smtClean="0"/>
              <a:t>Солдату русскому не надо...  </a:t>
            </a:r>
            <a:r>
              <a:rPr lang="ru-RU" sz="1600" b="1" dirty="0" smtClean="0"/>
              <a:t>  </a:t>
            </a:r>
          </a:p>
          <a:p>
            <a:pPr algn="r"/>
            <a:r>
              <a:rPr lang="ru-RU" sz="1700" i="1" dirty="0" smtClean="0">
                <a:cs typeface="Tahoma" pitchFamily="34" charset="0"/>
              </a:rPr>
              <a:t>Алексей Васильев</a:t>
            </a:r>
            <a:endParaRPr lang="ru-RU" sz="1700" i="1" dirty="0">
              <a:cs typeface="Tahoma" pitchFamily="34" charset="0"/>
            </a:endParaRPr>
          </a:p>
        </p:txBody>
      </p:sp>
      <p:pic>
        <p:nvPicPr>
          <p:cNvPr id="6" name="Picture 2" descr="C:\Users\user\Desktop\война\коне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6165304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ru-RU" altLang="uk-UA" b="1" i="1" u="sng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ru-RU" altLang="uk-UA" sz="3600" dirty="0" smtClean="0"/>
              <a:t>Вставай, страна огромная…</a:t>
            </a: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908720"/>
            <a:ext cx="8712968" cy="5328592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libri" pitchFamily="34" charset="0"/>
              </a:rPr>
              <a:t>Все может родная земля! Может накормить теплым и вкусным хлебом, напоить родниковой водой, восхитить своей красотой. И только защитить сама себя она не может… Поэтому защита Отечества и родной земли – долг тех, кто ест ее хлеб, пьет ее воду, любуется ее </a:t>
            </a:r>
            <a:r>
              <a:rPr lang="ru-RU" dirty="0" smtClean="0">
                <a:latin typeface="Calibri" pitchFamily="34" charset="0"/>
              </a:rPr>
              <a:t>красотой…</a:t>
            </a:r>
          </a:p>
          <a:p>
            <a:endParaRPr lang="ru-RU" dirty="0" smtClean="0">
              <a:latin typeface="Calibri" pitchFamily="34" charset="0"/>
            </a:endParaRPr>
          </a:p>
          <a:p>
            <a:pPr algn="ctr"/>
            <a:r>
              <a:rPr lang="ru-RU" b="1" dirty="0" smtClean="0"/>
              <a:t>Тебе не раз враги грозили.</a:t>
            </a:r>
          </a:p>
          <a:p>
            <a:pPr algn="ctr"/>
            <a:r>
              <a:rPr lang="ru-RU" b="1" dirty="0" smtClean="0"/>
              <a:t>Тебя сметали – не смели.</a:t>
            </a:r>
          </a:p>
          <a:p>
            <a:pPr algn="ctr"/>
            <a:r>
              <a:rPr lang="ru-RU" b="1" dirty="0" smtClean="0"/>
              <a:t>Любовь моя, земля Россия,</a:t>
            </a:r>
          </a:p>
          <a:p>
            <a:pPr algn="ctr"/>
            <a:r>
              <a:rPr lang="ru-RU" b="1" dirty="0" smtClean="0"/>
              <a:t>Тебя порушить не могли.</a:t>
            </a:r>
          </a:p>
          <a:p>
            <a:pPr algn="ctr"/>
            <a:r>
              <a:rPr lang="ru-RU" b="1" dirty="0" smtClean="0"/>
              <a:t>Тебя топтали – не стоптали.</a:t>
            </a:r>
          </a:p>
          <a:p>
            <a:pPr algn="ctr"/>
            <a:r>
              <a:rPr lang="ru-RU" b="1" dirty="0" smtClean="0"/>
              <a:t>Тебя сжигали – не сожгли.</a:t>
            </a:r>
          </a:p>
          <a:p>
            <a:pPr algn="ctr"/>
            <a:r>
              <a:rPr lang="ru-RU" b="1" dirty="0" smtClean="0"/>
              <a:t>Мы все с тобою испытали</a:t>
            </a:r>
          </a:p>
          <a:p>
            <a:pPr algn="ctr"/>
            <a:r>
              <a:rPr lang="ru-RU" b="1" dirty="0" smtClean="0"/>
              <a:t>И даже больше, чем могли.</a:t>
            </a:r>
          </a:p>
          <a:p>
            <a:endParaRPr lang="ru-RU" dirty="0">
              <a:latin typeface="Calibri" pitchFamily="34" charset="0"/>
            </a:endParaRPr>
          </a:p>
          <a:p>
            <a:r>
              <a:rPr lang="ru-RU" altLang="uk-UA" dirty="0" smtClean="0">
                <a:latin typeface="Calibri" pitchFamily="34" charset="0"/>
              </a:rPr>
              <a:t>Великая </a:t>
            </a:r>
            <a:r>
              <a:rPr lang="ru-RU" altLang="uk-UA" dirty="0">
                <a:latin typeface="Calibri" pitchFamily="34" charset="0"/>
              </a:rPr>
              <a:t>Отечественная война стала едва ли не самым важным и самым страшным  событием истории России  </a:t>
            </a:r>
            <a:r>
              <a:rPr lang="en-US" altLang="uk-UA" dirty="0">
                <a:latin typeface="Calibri" pitchFamily="34" charset="0"/>
              </a:rPr>
              <a:t>XX </a:t>
            </a:r>
            <a:r>
              <a:rPr lang="ru-RU" altLang="uk-UA" dirty="0">
                <a:latin typeface="Calibri" pitchFamily="34" charset="0"/>
              </a:rPr>
              <a:t>века, которое вошло в жизнь нескольких поколений, наложила отпечаток на русскую культуру </a:t>
            </a:r>
            <a:r>
              <a:rPr lang="en-US" altLang="uk-UA" dirty="0">
                <a:latin typeface="Calibri" pitchFamily="34" charset="0"/>
              </a:rPr>
              <a:t>XX </a:t>
            </a:r>
            <a:r>
              <a:rPr lang="ru-RU" altLang="uk-UA" dirty="0">
                <a:latin typeface="Calibri" pitchFamily="34" charset="0"/>
              </a:rPr>
              <a:t>века.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dirty="0" smtClean="0"/>
              <a:t>Война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764704"/>
            <a:ext cx="8640960" cy="2520280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Война</a:t>
            </a:r>
            <a:r>
              <a:rPr lang="ru-RU" dirty="0"/>
              <a:t>… от Москвы  до Берлина – две тысячи шестьсот </a:t>
            </a:r>
            <a:r>
              <a:rPr lang="ru-RU" dirty="0" smtClean="0"/>
              <a:t>километров. Так </a:t>
            </a:r>
            <a:r>
              <a:rPr lang="ru-RU" dirty="0"/>
              <a:t>мало, правда? Это, если поездом, то менее двух суток, самолетом – три </a:t>
            </a:r>
            <a:r>
              <a:rPr lang="ru-RU" dirty="0" smtClean="0"/>
              <a:t>часа. Перебежками </a:t>
            </a:r>
            <a:r>
              <a:rPr lang="ru-RU" dirty="0"/>
              <a:t>и по-пластунски – четыре года…</a:t>
            </a:r>
          </a:p>
          <a:p>
            <a:r>
              <a:rPr lang="ru-RU" dirty="0"/>
              <a:t> </a:t>
            </a:r>
          </a:p>
          <a:p>
            <a:r>
              <a:rPr lang="ru-RU" dirty="0" smtClean="0"/>
              <a:t>Четыре года… Тысяча </a:t>
            </a:r>
            <a:r>
              <a:rPr lang="ru-RU" dirty="0"/>
              <a:t>четыреста восемнадцать </a:t>
            </a:r>
            <a:r>
              <a:rPr lang="ru-RU" dirty="0" smtClean="0"/>
              <a:t>дней! Тридцать </a:t>
            </a:r>
            <a:r>
              <a:rPr lang="ru-RU" dirty="0"/>
              <a:t>четыре тысячи </a:t>
            </a:r>
            <a:r>
              <a:rPr lang="ru-RU" dirty="0" smtClean="0"/>
              <a:t>часов! И </a:t>
            </a:r>
            <a:r>
              <a:rPr lang="ru-RU" dirty="0"/>
              <a:t>двадцать семь миллионов погибших советских людей</a:t>
            </a:r>
            <a:r>
              <a:rPr lang="ru-RU" dirty="0" smtClean="0"/>
              <a:t>…</a:t>
            </a:r>
          </a:p>
          <a:p>
            <a:endParaRPr lang="ru-RU" b="1" dirty="0" smtClean="0"/>
          </a:p>
          <a:p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i="1" dirty="0"/>
              <a:t> 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85708">
            <a:off x="4963486" y="3786505"/>
            <a:ext cx="3518342" cy="263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194" name="Picture 2" descr="http://gomelnews.ru/uploads/posts/2013-12/1386248577_turbina-byla-vzorv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6932">
            <a:off x="395536" y="3429000"/>
            <a:ext cx="4788024" cy="277725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404664"/>
            <a:ext cx="8712968" cy="6264696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/>
              <a:t>Двадцать семь миллионов погибших</a:t>
            </a:r>
            <a:r>
              <a:rPr lang="ru-RU" dirty="0" smtClean="0"/>
              <a:t> на две с половиной тысячи километров. Это значит: десять тысяч восемьсот убитых на километр, двадцать два человека на каждые два метра земли!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Двадцать семь миллионов погибших</a:t>
            </a:r>
            <a:r>
              <a:rPr lang="ru-RU" dirty="0" smtClean="0"/>
              <a:t> за тысячу четыреста восемнадцать дней. Это значит: девятнадцать тысяч убитых ежедневно, восемьсот человек в час, тридцать человек каждую минуту…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Двадцать семь миллионов погибших</a:t>
            </a:r>
            <a:r>
              <a:rPr lang="ru-RU" dirty="0" smtClean="0"/>
              <a:t> в соотношении ко всему населению тех лет. Это значит: каждый шестой… Каждый шестой житель нашей страны погиб во время войны.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Двадцать семь миллионов погибших…</a:t>
            </a:r>
            <a:r>
              <a:rPr lang="ru-RU" dirty="0" smtClean="0"/>
              <a:t> А сколько же это </a:t>
            </a:r>
            <a:r>
              <a:rPr lang="ru-RU" dirty="0" err="1" smtClean="0"/>
              <a:t>неродившихся</a:t>
            </a:r>
            <a:r>
              <a:rPr lang="ru-RU" dirty="0" smtClean="0"/>
              <a:t> детей? А сколько осталось вдов и сирот? Каким счетом измерить человеческое горе? 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Солдаты сражались во имя мира и мечтали о будущем в передышках между боями, в тесных землянках и холодных окопах. Они верили, что мир, спасенный от фашизма, будет прекрасен</a:t>
            </a:r>
            <a:r>
              <a:rPr lang="ru-RU" b="1" i="1" dirty="0" smtClean="0"/>
              <a:t>.  </a:t>
            </a:r>
            <a:endParaRPr lang="ru-RU" dirty="0" smtClean="0"/>
          </a:p>
          <a:p>
            <a:endParaRPr lang="ru-RU" b="1" dirty="0" smtClean="0"/>
          </a:p>
          <a:p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i="1" dirty="0"/>
              <a:t> 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836712"/>
            <a:ext cx="8712968" cy="2880320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  <a:defRPr/>
            </a:pPr>
            <a:endParaRPr lang="ru-RU" dirty="0" smtClean="0"/>
          </a:p>
          <a:p>
            <a:pPr algn="just">
              <a:lnSpc>
                <a:spcPct val="80000"/>
              </a:lnSpc>
              <a:defRPr/>
            </a:pPr>
            <a:endParaRPr lang="ru-RU" dirty="0"/>
          </a:p>
          <a:p>
            <a:pPr algn="just">
              <a:lnSpc>
                <a:spcPct val="80000"/>
              </a:lnSpc>
              <a:defRPr/>
            </a:pPr>
            <a:endParaRPr lang="ru-RU" dirty="0" smtClean="0"/>
          </a:p>
          <a:p>
            <a:pPr algn="just">
              <a:lnSpc>
                <a:spcPct val="80000"/>
              </a:lnSpc>
              <a:defRPr/>
            </a:pPr>
            <a:endParaRPr lang="ru-RU" dirty="0"/>
          </a:p>
          <a:p>
            <a:pPr algn="just">
              <a:lnSpc>
                <a:spcPct val="80000"/>
              </a:lnSpc>
              <a:defRPr/>
            </a:pPr>
            <a:endParaRPr lang="ru-RU" dirty="0" smtClean="0"/>
          </a:p>
          <a:p>
            <a:pPr algn="just">
              <a:lnSpc>
                <a:spcPct val="80000"/>
              </a:lnSpc>
              <a:defRPr/>
            </a:pPr>
            <a:endParaRPr lang="ru-RU" dirty="0"/>
          </a:p>
          <a:p>
            <a:pPr algn="just">
              <a:lnSpc>
                <a:spcPct val="80000"/>
              </a:lnSpc>
              <a:defRPr/>
            </a:pPr>
            <a:endParaRPr lang="ru-RU" dirty="0" smtClean="0"/>
          </a:p>
          <a:p>
            <a:pPr algn="just">
              <a:lnSpc>
                <a:spcPct val="80000"/>
              </a:lnSpc>
              <a:defRPr/>
            </a:pPr>
            <a:endParaRPr lang="ru-RU" dirty="0"/>
          </a:p>
          <a:p>
            <a:pPr algn="just">
              <a:lnSpc>
                <a:spcPct val="80000"/>
              </a:lnSpc>
              <a:defRPr/>
            </a:pPr>
            <a:endParaRPr lang="ru-RU" dirty="0" smtClean="0"/>
          </a:p>
          <a:p>
            <a:pPr algn="just">
              <a:lnSpc>
                <a:spcPct val="80000"/>
              </a:lnSpc>
              <a:defRPr/>
            </a:pPr>
            <a:r>
              <a:rPr lang="ru-RU" dirty="0" smtClean="0"/>
              <a:t>Литература </a:t>
            </a:r>
            <a:r>
              <a:rPr lang="ru-RU" dirty="0"/>
              <a:t>о Великой Отечественной войне прошла в своем развитии несколько этапов. В 1941—1945 гг. ее создавали писатели, отправившиеся на войну, чтобы своими произведениями поддержать патриотический дух народа, объединить его </a:t>
            </a:r>
            <a:r>
              <a:rPr lang="ru-RU" dirty="0" smtClean="0"/>
              <a:t>в </a:t>
            </a:r>
            <a:r>
              <a:rPr lang="ru-RU" dirty="0"/>
              <a:t>борьбе с общим врагом, раскрыть подвиг солдата. Девиз времени «Убей его!» (врага) пронизал эту </a:t>
            </a:r>
            <a:r>
              <a:rPr lang="ru-RU" dirty="0" smtClean="0"/>
              <a:t>литературу. </a:t>
            </a:r>
            <a:r>
              <a:rPr lang="ru-RU" dirty="0"/>
              <a:t>Самой удачной, вошедшей в сокровищницу русской литературы, стала «Книга про бойца» — поэма А. Твардовского «Василий Теркин». «Молодая гвардия» А. Фадеева о подвиге и гибели юных краснодонцев трогает душу нравственной чистотой героев, но вызывает недоумение лубочным описанием жизни молодежи до войны и приемами создания образов фашистов. Литература первого этапа по своему духу была описательной, </a:t>
            </a:r>
            <a:r>
              <a:rPr lang="ru-RU" dirty="0" smtClean="0"/>
              <a:t>неаналитической.</a:t>
            </a:r>
          </a:p>
          <a:p>
            <a:pPr algn="just">
              <a:lnSpc>
                <a:spcPct val="80000"/>
              </a:lnSpc>
              <a:defRPr/>
            </a:pPr>
            <a:endParaRPr lang="ru-RU" dirty="0" smtClean="0"/>
          </a:p>
          <a:p>
            <a:pPr algn="just">
              <a:lnSpc>
                <a:spcPct val="80000"/>
              </a:lnSpc>
              <a:defRPr/>
            </a:pPr>
            <a:endParaRPr lang="ru-RU" dirty="0"/>
          </a:p>
          <a:p>
            <a:pPr algn="just">
              <a:lnSpc>
                <a:spcPct val="80000"/>
              </a:lnSpc>
              <a:defRPr/>
            </a:pPr>
            <a:endParaRPr lang="ru-RU" dirty="0" smtClean="0"/>
          </a:p>
          <a:p>
            <a:pPr algn="just">
              <a:lnSpc>
                <a:spcPct val="80000"/>
              </a:lnSpc>
              <a:defRPr/>
            </a:pPr>
            <a:endParaRPr lang="ru-RU" dirty="0"/>
          </a:p>
          <a:p>
            <a:pPr algn="just">
              <a:lnSpc>
                <a:spcPct val="80000"/>
              </a:lnSpc>
              <a:defRPr/>
            </a:pPr>
            <a:endParaRPr lang="ru-RU" dirty="0" smtClean="0"/>
          </a:p>
          <a:p>
            <a:pPr algn="just">
              <a:lnSpc>
                <a:spcPct val="80000"/>
              </a:lnSpc>
              <a:defRPr/>
            </a:pPr>
            <a:endParaRPr lang="ru-RU" dirty="0" smtClean="0"/>
          </a:p>
          <a:p>
            <a:pPr algn="just">
              <a:lnSpc>
                <a:spcPct val="80000"/>
              </a:lnSpc>
              <a:defRPr/>
            </a:pP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i="1" dirty="0"/>
              <a:t> </a:t>
            </a:r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/>
              <a:t>Война в литературе</a:t>
            </a:r>
            <a:endParaRPr lang="ru-RU" dirty="0"/>
          </a:p>
        </p:txBody>
      </p:sp>
      <p:pic>
        <p:nvPicPr>
          <p:cNvPr id="17410" name="Picture 2" descr="http://www.childrenpedia.org/11/12.files/image086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436096" y="3717032"/>
            <a:ext cx="2325462" cy="2924944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7412" name="Picture 4" descr="http://www.claw.ru/book8/2400-7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187624" y="3524250"/>
            <a:ext cx="2619375" cy="333375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899352" lon="19657510" rev="1350204"/>
            </a:camera>
            <a:lightRig rig="threePt" dir="t">
              <a:rot lat="0" lon="0" rev="0"/>
            </a:lightRig>
          </a:scene3d>
          <a:sp3d extrusionH="38100" prstMaterial="translucentPowder">
            <a:bevelT w="260350" h="50800" prst="softRound"/>
            <a:bevelB prst="softRound"/>
            <a:extrusionClr>
              <a:schemeClr val="bg1"/>
            </a:extrusion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8712968" cy="3888432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  <a:defRPr/>
            </a:pPr>
            <a:endParaRPr lang="ru-RU" dirty="0" smtClean="0"/>
          </a:p>
          <a:p>
            <a:pPr algn="just">
              <a:lnSpc>
                <a:spcPct val="80000"/>
              </a:lnSpc>
              <a:defRPr/>
            </a:pPr>
            <a:endParaRPr lang="ru-RU" dirty="0"/>
          </a:p>
          <a:p>
            <a:pPr algn="just">
              <a:lnSpc>
                <a:spcPct val="80000"/>
              </a:lnSpc>
              <a:defRPr/>
            </a:pPr>
            <a:endParaRPr lang="ru-RU" dirty="0" smtClean="0"/>
          </a:p>
          <a:p>
            <a:pPr algn="just">
              <a:lnSpc>
                <a:spcPct val="80000"/>
              </a:lnSpc>
              <a:defRPr/>
            </a:pPr>
            <a:endParaRPr lang="ru-RU" dirty="0"/>
          </a:p>
          <a:p>
            <a:pPr algn="just">
              <a:lnSpc>
                <a:spcPct val="80000"/>
              </a:lnSpc>
              <a:defRPr/>
            </a:pPr>
            <a:endParaRPr lang="ru-RU" dirty="0" smtClean="0"/>
          </a:p>
          <a:p>
            <a:pPr algn="just">
              <a:lnSpc>
                <a:spcPct val="80000"/>
              </a:lnSpc>
              <a:defRPr/>
            </a:pPr>
            <a:endParaRPr lang="ru-RU" dirty="0"/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Второй этап </a:t>
            </a:r>
            <a:r>
              <a:rPr lang="ru-RU" dirty="0"/>
              <a:t>развития военной темы в литературе приходится на 1945—1950 гг. </a:t>
            </a:r>
            <a:r>
              <a:rPr lang="ru-RU" dirty="0" smtClean="0"/>
              <a:t>Это романы, повести</a:t>
            </a:r>
            <a:r>
              <a:rPr lang="ru-RU" dirty="0"/>
              <a:t>, стихи о победе и встречах, о салютах и поцелуях — излишне ликующие и триумфальные (например, роман С. </a:t>
            </a:r>
            <a:r>
              <a:rPr lang="ru-RU" dirty="0" err="1"/>
              <a:t>Бабаевского</a:t>
            </a:r>
            <a:r>
              <a:rPr lang="ru-RU" dirty="0"/>
              <a:t> «Кавалер Золотой Звезды»). Они не договаривали жуткой правды о войне. В целом прекрасный рассказ М. Шолохова «Судьба человека» (1957) утаил правду о том, куда попадали бывшие военнопленные после возвращения домой. Об этом позже скажет Твардовский:</a:t>
            </a:r>
          </a:p>
          <a:p>
            <a:pPr algn="ctr" fontAlgn="base"/>
            <a:endParaRPr lang="ru-RU" b="1" i="1" dirty="0" smtClean="0"/>
          </a:p>
          <a:p>
            <a:pPr algn="ctr" fontAlgn="base"/>
            <a:r>
              <a:rPr lang="ru-RU" b="1" i="1" dirty="0" smtClean="0">
                <a:solidFill>
                  <a:schemeClr val="tx1"/>
                </a:solidFill>
              </a:rPr>
              <a:t>И </a:t>
            </a:r>
            <a:r>
              <a:rPr lang="ru-RU" b="1" i="1" dirty="0">
                <a:solidFill>
                  <a:schemeClr val="tx1"/>
                </a:solidFill>
              </a:rPr>
              <a:t>до конца в живых изведав</a:t>
            </a:r>
          </a:p>
          <a:p>
            <a:pPr algn="ctr" fontAlgn="base"/>
            <a:r>
              <a:rPr lang="ru-RU" b="1" i="1" dirty="0">
                <a:solidFill>
                  <a:schemeClr val="tx1"/>
                </a:solidFill>
              </a:rPr>
              <a:t>Тот крестный путь, полуживым —</a:t>
            </a:r>
          </a:p>
          <a:p>
            <a:pPr algn="ctr" fontAlgn="base"/>
            <a:r>
              <a:rPr lang="ru-RU" b="1" i="1" dirty="0">
                <a:solidFill>
                  <a:schemeClr val="tx1"/>
                </a:solidFill>
              </a:rPr>
              <a:t>Из плена в плен — под гром победы</a:t>
            </a:r>
          </a:p>
          <a:p>
            <a:pPr algn="ctr" fontAlgn="base"/>
            <a:r>
              <a:rPr lang="ru-RU" b="1" i="1" dirty="0">
                <a:solidFill>
                  <a:schemeClr val="tx1"/>
                </a:solidFill>
              </a:rPr>
              <a:t>С клеймом проследовать двойным.</a:t>
            </a:r>
          </a:p>
          <a:p>
            <a:pPr algn="just">
              <a:lnSpc>
                <a:spcPct val="80000"/>
              </a:lnSpc>
              <a:defRPr/>
            </a:pPr>
            <a:endParaRPr lang="ru-RU" dirty="0" smtClean="0"/>
          </a:p>
          <a:p>
            <a:pPr algn="just">
              <a:lnSpc>
                <a:spcPct val="80000"/>
              </a:lnSpc>
              <a:defRPr/>
            </a:pPr>
            <a:endParaRPr lang="ru-RU" dirty="0"/>
          </a:p>
          <a:p>
            <a:pPr algn="just">
              <a:lnSpc>
                <a:spcPct val="80000"/>
              </a:lnSpc>
              <a:defRPr/>
            </a:pPr>
            <a:endParaRPr lang="ru-RU" dirty="0" smtClean="0"/>
          </a:p>
          <a:p>
            <a:pPr algn="just">
              <a:lnSpc>
                <a:spcPct val="80000"/>
              </a:lnSpc>
              <a:defRPr/>
            </a:pPr>
            <a:endParaRPr lang="ru-RU" dirty="0"/>
          </a:p>
          <a:p>
            <a:pPr algn="just">
              <a:lnSpc>
                <a:spcPct val="80000"/>
              </a:lnSpc>
              <a:defRPr/>
            </a:pPr>
            <a:endParaRPr lang="ru-RU" dirty="0" smtClean="0"/>
          </a:p>
          <a:p>
            <a:pPr algn="just">
              <a:lnSpc>
                <a:spcPct val="80000"/>
              </a:lnSpc>
              <a:defRPr/>
            </a:pPr>
            <a:endParaRPr lang="ru-RU" dirty="0" smtClean="0"/>
          </a:p>
          <a:p>
            <a:pPr algn="just">
              <a:lnSpc>
                <a:spcPct val="80000"/>
              </a:lnSpc>
              <a:defRPr/>
            </a:pP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i="1" dirty="0"/>
              <a:t> </a:t>
            </a:r>
            <a:endParaRPr lang="ru-RU" dirty="0"/>
          </a:p>
        </p:txBody>
      </p:sp>
      <p:pic>
        <p:nvPicPr>
          <p:cNvPr id="16386" name="Picture 2" descr="http://www.irk.ru/img/site/tv/programs/196235_jpg_640x1000_q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221088"/>
            <a:ext cx="3312368" cy="2520280"/>
          </a:xfrm>
          <a:prstGeom prst="rect">
            <a:avLst/>
          </a:prstGeom>
          <a:noFill/>
        </p:spPr>
      </p:pic>
      <p:pic>
        <p:nvPicPr>
          <p:cNvPr id="16388" name="Picture 4" descr="http://stat21.privet.ru/lr/0c20e116256b925233665ccd83745c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221088"/>
            <a:ext cx="2736304" cy="25324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79712" y="764704"/>
            <a:ext cx="5184576" cy="5832648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  <a:defRPr/>
            </a:pPr>
            <a:endParaRPr lang="ru-RU" sz="1200" dirty="0" smtClean="0"/>
          </a:p>
          <a:p>
            <a:pPr algn="just">
              <a:lnSpc>
                <a:spcPct val="80000"/>
              </a:lnSpc>
              <a:defRPr/>
            </a:pPr>
            <a:endParaRPr lang="ru-RU" sz="1200" dirty="0"/>
          </a:p>
          <a:p>
            <a:pPr algn="just">
              <a:lnSpc>
                <a:spcPct val="80000"/>
              </a:lnSpc>
              <a:defRPr/>
            </a:pPr>
            <a:endParaRPr lang="ru-RU" sz="1200" dirty="0" smtClean="0"/>
          </a:p>
          <a:p>
            <a:pPr algn="just">
              <a:lnSpc>
                <a:spcPct val="80000"/>
              </a:lnSpc>
              <a:defRPr/>
            </a:pPr>
            <a:endParaRPr lang="ru-RU" sz="1200" dirty="0"/>
          </a:p>
          <a:p>
            <a:pPr algn="just">
              <a:lnSpc>
                <a:spcPct val="80000"/>
              </a:lnSpc>
              <a:defRPr/>
            </a:pPr>
            <a:endParaRPr lang="ru-RU" sz="1200" dirty="0" smtClean="0"/>
          </a:p>
          <a:p>
            <a:pPr algn="just">
              <a:lnSpc>
                <a:spcPct val="80000"/>
              </a:lnSpc>
              <a:defRPr/>
            </a:pPr>
            <a:endParaRPr lang="ru-RU" sz="1200" dirty="0"/>
          </a:p>
          <a:p>
            <a:pPr fontAlgn="base"/>
            <a:endParaRPr lang="ru-RU" sz="1200" dirty="0" smtClean="0"/>
          </a:p>
          <a:p>
            <a:pPr fontAlgn="base"/>
            <a:endParaRPr lang="ru-RU" sz="1200" dirty="0" smtClean="0"/>
          </a:p>
          <a:p>
            <a:pPr fontAlgn="base"/>
            <a:endParaRPr lang="ru-RU" sz="1200" dirty="0"/>
          </a:p>
          <a:p>
            <a:pPr fontAlgn="base"/>
            <a:r>
              <a:rPr lang="ru-RU" sz="1400" dirty="0" smtClean="0"/>
              <a:t>Настоящая </a:t>
            </a:r>
            <a:r>
              <a:rPr lang="ru-RU" sz="1400" dirty="0"/>
              <a:t>правда о войне писалась в 60— 80-е гг., когда в литературу пришли те, кто сам воевал, сидел в окопах, командовал батареей, бился за «пядь земли», побывал в плену. Литературу этого периода назвали «литературой лейтенантов» (Ю. Бондарев, Г. Бакланов, В. Быков, К. Воробьев, Б. Васильев, В. Богомолов). </a:t>
            </a:r>
            <a:endParaRPr lang="ru-RU" sz="1400" dirty="0" smtClean="0"/>
          </a:p>
          <a:p>
            <a:pPr fontAlgn="base"/>
            <a:endParaRPr lang="ru-RU" sz="1400" dirty="0"/>
          </a:p>
          <a:p>
            <a:pPr fontAlgn="base"/>
            <a:r>
              <a:rPr lang="ru-RU" sz="1400" dirty="0" smtClean="0"/>
              <a:t>Их </a:t>
            </a:r>
            <a:r>
              <a:rPr lang="ru-RU" sz="1400" dirty="0"/>
              <a:t>крепко били. Били за то, что они «сузили» масштаб изображения войны до размеров «пяди земли», батареи, окопа, леска... Их долго не печатали за «</a:t>
            </a:r>
            <a:r>
              <a:rPr lang="ru-RU" sz="1400" dirty="0" err="1"/>
              <a:t>дегероизацию</a:t>
            </a:r>
            <a:r>
              <a:rPr lang="ru-RU" sz="1400" dirty="0"/>
              <a:t>» событий. А они, зная цену каждодневному подвигу, увидели его в будничной работе солдата. </a:t>
            </a:r>
            <a:endParaRPr lang="ru-RU" sz="1400" dirty="0" smtClean="0"/>
          </a:p>
          <a:p>
            <a:pPr fontAlgn="base"/>
            <a:endParaRPr lang="ru-RU" sz="1400" dirty="0"/>
          </a:p>
          <a:p>
            <a:pPr fontAlgn="base"/>
            <a:r>
              <a:rPr lang="ru-RU" sz="1400" dirty="0" smtClean="0"/>
              <a:t>Писатели-лейтенанты </a:t>
            </a:r>
            <a:r>
              <a:rPr lang="ru-RU" sz="1400" dirty="0"/>
              <a:t>писали не о победах на фронтах, а о поражениях, окружении, отступлении армии, о неумном командовании и растерянности в верхах. За образец писателями этого поколения был взят толстовский принцип изображения войны — «не в правильном, красивом и блестящем строе, с музыкой... с развевающимися знаменами и гарцующими генералами, а... в крови, в страданиях, в смерти». </a:t>
            </a:r>
            <a:endParaRPr lang="ru-RU" sz="1400" dirty="0" smtClean="0"/>
          </a:p>
          <a:p>
            <a:pPr fontAlgn="base"/>
            <a:endParaRPr lang="ru-RU" sz="1400" dirty="0"/>
          </a:p>
          <a:p>
            <a:pPr algn="r" fontAlgn="base"/>
            <a:r>
              <a:rPr lang="ru-RU" sz="1400" b="1" i="1" dirty="0" smtClean="0">
                <a:solidFill>
                  <a:schemeClr val="tx1"/>
                </a:solidFill>
              </a:rPr>
              <a:t>И они прошли по жизни просто,</a:t>
            </a:r>
            <a:br>
              <a:rPr lang="ru-RU" sz="1400" b="1" i="1" dirty="0" smtClean="0">
                <a:solidFill>
                  <a:schemeClr val="tx1"/>
                </a:solidFill>
              </a:rPr>
            </a:br>
            <a:r>
              <a:rPr lang="ru-RU" sz="1400" b="1" i="1" dirty="0" smtClean="0">
                <a:solidFill>
                  <a:schemeClr val="tx1"/>
                </a:solidFill>
              </a:rPr>
              <a:t>В подкованных пудовых сапогах.</a:t>
            </a:r>
            <a:br>
              <a:rPr lang="ru-RU" sz="1400" b="1" i="1" dirty="0" smtClean="0">
                <a:solidFill>
                  <a:schemeClr val="tx1"/>
                </a:solidFill>
              </a:rPr>
            </a:br>
            <a:r>
              <a:rPr lang="ru-RU" sz="1400" i="1" dirty="0" smtClean="0"/>
              <a:t>В.Орлов</a:t>
            </a:r>
            <a:endParaRPr lang="ru-RU" sz="1400" i="1" dirty="0"/>
          </a:p>
          <a:p>
            <a:pPr algn="just">
              <a:lnSpc>
                <a:spcPct val="80000"/>
              </a:lnSpc>
              <a:defRPr/>
            </a:pPr>
            <a:endParaRPr lang="ru-RU" sz="1200" dirty="0" smtClean="0"/>
          </a:p>
          <a:p>
            <a:pPr algn="just">
              <a:lnSpc>
                <a:spcPct val="80000"/>
              </a:lnSpc>
              <a:defRPr/>
            </a:pPr>
            <a:endParaRPr lang="ru-RU" sz="1200" dirty="0"/>
          </a:p>
          <a:p>
            <a:pPr algn="just">
              <a:lnSpc>
                <a:spcPct val="80000"/>
              </a:lnSpc>
              <a:defRPr/>
            </a:pPr>
            <a:endParaRPr lang="ru-RU" sz="1200" dirty="0" smtClean="0"/>
          </a:p>
          <a:p>
            <a:pPr algn="just">
              <a:lnSpc>
                <a:spcPct val="80000"/>
              </a:lnSpc>
              <a:defRPr/>
            </a:pPr>
            <a:endParaRPr lang="ru-RU" sz="1200" dirty="0"/>
          </a:p>
          <a:p>
            <a:pPr algn="just">
              <a:lnSpc>
                <a:spcPct val="80000"/>
              </a:lnSpc>
              <a:defRPr/>
            </a:pPr>
            <a:endParaRPr lang="ru-RU" sz="1200" dirty="0" smtClean="0"/>
          </a:p>
          <a:p>
            <a:pPr algn="just">
              <a:lnSpc>
                <a:spcPct val="80000"/>
              </a:lnSpc>
              <a:defRPr/>
            </a:pPr>
            <a:endParaRPr lang="ru-RU" sz="1200" dirty="0" smtClean="0"/>
          </a:p>
          <a:p>
            <a:pPr algn="just">
              <a:lnSpc>
                <a:spcPct val="80000"/>
              </a:lnSpc>
              <a:defRPr/>
            </a:pPr>
            <a:endParaRPr lang="ru-RU" sz="1200" dirty="0"/>
          </a:p>
          <a:p>
            <a:r>
              <a:rPr lang="ru-RU" sz="1200" dirty="0"/>
              <a:t> </a:t>
            </a:r>
          </a:p>
          <a:p>
            <a:r>
              <a:rPr lang="ru-RU" sz="1200" b="1" i="1" dirty="0"/>
              <a:t> </a:t>
            </a:r>
            <a:endParaRPr lang="ru-RU" sz="1200" dirty="0"/>
          </a:p>
        </p:txBody>
      </p:sp>
      <p:pic>
        <p:nvPicPr>
          <p:cNvPr id="6" name="Picture 5" descr="60269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79512" y="908720"/>
            <a:ext cx="2124167" cy="283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Picture 6" descr="73048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7020272" y="2060848"/>
            <a:ext cx="2267744" cy="288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HeroicExtremeLef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67544" y="1"/>
            <a:ext cx="8147248" cy="83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Лейтенантская проза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0"/>
            <a:ext cx="2789135" cy="2276872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Штыки от стужи побелели, </a:t>
            </a:r>
            <a:endParaRPr lang="ru-RU" sz="700" b="1" dirty="0" smtClean="0">
              <a:solidFill>
                <a:srgbClr val="000000"/>
              </a:solidFill>
            </a:endParaRPr>
          </a:p>
          <a:p>
            <a:pPr eaLnBrk="0" hangingPunct="0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Снега мерцали синевой. </a:t>
            </a:r>
            <a:endParaRPr lang="ru-RU" sz="700" b="1" dirty="0" smtClean="0">
              <a:solidFill>
                <a:srgbClr val="000000"/>
              </a:solidFill>
            </a:endParaRPr>
          </a:p>
          <a:p>
            <a:pPr eaLnBrk="0" hangingPunct="0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Мы, в первый раз надев шинели, </a:t>
            </a:r>
            <a:endParaRPr lang="ru-RU" sz="700" b="1" dirty="0" smtClean="0">
              <a:solidFill>
                <a:srgbClr val="000000"/>
              </a:solidFill>
            </a:endParaRPr>
          </a:p>
          <a:p>
            <a:pPr eaLnBrk="0" hangingPunct="0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Сурово бились под Москвой.</a:t>
            </a:r>
            <a:endParaRPr lang="ru-RU" sz="700" b="1" dirty="0" smtClean="0">
              <a:solidFill>
                <a:srgbClr val="000000"/>
              </a:solidFill>
            </a:endParaRPr>
          </a:p>
          <a:p>
            <a:pPr eaLnBrk="0" hangingPunct="0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Безусые, почти что дети,</a:t>
            </a:r>
            <a:endParaRPr lang="ru-RU" sz="700" b="1" dirty="0" smtClean="0">
              <a:solidFill>
                <a:srgbClr val="000000"/>
              </a:solidFill>
            </a:endParaRPr>
          </a:p>
          <a:p>
            <a:pPr eaLnBrk="0" hangingPunct="0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Мы знали в яростный тот год,</a:t>
            </a:r>
            <a:endParaRPr lang="ru-RU" sz="700" b="1" dirty="0" smtClean="0">
              <a:solidFill>
                <a:srgbClr val="000000"/>
              </a:solidFill>
            </a:endParaRPr>
          </a:p>
          <a:p>
            <a:pPr eaLnBrk="0" hangingPunct="0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Что вместо нас никто на свете</a:t>
            </a:r>
            <a:endParaRPr lang="ru-RU" sz="700" b="1" dirty="0" smtClean="0">
              <a:solidFill>
                <a:srgbClr val="000000"/>
              </a:solidFill>
            </a:endParaRPr>
          </a:p>
          <a:p>
            <a:pPr eaLnBrk="0" hangingPunct="0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За этот город не умрет.</a:t>
            </a:r>
            <a:endParaRPr lang="ru-RU" sz="700" b="1" dirty="0" smtClean="0">
              <a:solidFill>
                <a:srgbClr val="000000"/>
              </a:solidFill>
            </a:endParaRPr>
          </a:p>
          <a:p>
            <a:pPr algn="r" eaLnBrk="0" hangingPunct="0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                 </a:t>
            </a:r>
            <a:r>
              <a:rPr lang="ru-RU" sz="1200" b="1" i="1" dirty="0" smtClean="0">
                <a:solidFill>
                  <a:srgbClr val="000000"/>
                </a:solidFill>
                <a:cs typeface="Times New Roman" pitchFamily="18" charset="0"/>
              </a:rPr>
              <a:t>Игорь Иванов</a:t>
            </a: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31632" y="5301208"/>
            <a:ext cx="3312368" cy="1556792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Не надо фраз про доблесть и отвагу.</a:t>
            </a:r>
            <a:endParaRPr lang="ru-RU" sz="700" b="1" dirty="0" smtClean="0">
              <a:solidFill>
                <a:srgbClr val="000000"/>
              </a:solidFill>
            </a:endParaRPr>
          </a:p>
          <a:p>
            <a:pPr eaLnBrk="0" hangingPunct="0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Слова — всего лишь </a:t>
            </a:r>
            <a:r>
              <a:rPr lang="ru-RU" sz="1200" b="1" dirty="0" err="1" smtClean="0">
                <a:solidFill>
                  <a:srgbClr val="000000"/>
                </a:solidFill>
                <a:cs typeface="Times New Roman" pitchFamily="18" charset="0"/>
              </a:rPr>
              <a:t>навсего</a:t>
            </a: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 слова.</a:t>
            </a:r>
            <a:endParaRPr lang="ru-RU" sz="700" b="1" dirty="0" smtClean="0">
              <a:solidFill>
                <a:srgbClr val="000000"/>
              </a:solidFill>
            </a:endParaRPr>
          </a:p>
          <a:p>
            <a:pPr eaLnBrk="0" hangingPunct="0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Мы здесь стояли. И назад — ни шагу.</a:t>
            </a:r>
            <a:endParaRPr lang="ru-RU" sz="700" b="1" dirty="0" smtClean="0">
              <a:solidFill>
                <a:srgbClr val="000000"/>
              </a:solidFill>
            </a:endParaRPr>
          </a:p>
          <a:p>
            <a:pPr eaLnBrk="0" hangingPunct="0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Мы здесь лежим. Зато стоит Москва.</a:t>
            </a:r>
            <a:endParaRPr lang="ru-RU" sz="700" b="1" dirty="0" smtClean="0">
              <a:solidFill>
                <a:srgbClr val="000000"/>
              </a:solidFill>
            </a:endParaRPr>
          </a:p>
          <a:p>
            <a:pPr algn="r" eaLnBrk="0" hangingPunct="0"/>
            <a:r>
              <a:rPr lang="ru-RU" sz="1200" b="1" i="1" dirty="0" smtClean="0">
                <a:solidFill>
                  <a:srgbClr val="000000"/>
                </a:solidFill>
                <a:cs typeface="Times New Roman" pitchFamily="18" charset="0"/>
              </a:rPr>
              <a:t>                 Владимир Карпенко</a:t>
            </a: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91680" y="2420888"/>
            <a:ext cx="6552728" cy="2780928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sz="1400" b="1" dirty="0"/>
              <a:t>Повесть К. Д. Воробьева (1919—1975) «Убиты под Москвой». </a:t>
            </a:r>
            <a:r>
              <a:rPr lang="ru-RU" sz="1400" dirty="0"/>
              <a:t>Ее напечатали в России лишь в 80-х гг. — страшились правды. Название повести, как удар молота, — точное, краткое, вызывающее немедленно вопрос: кем? Военачальник и историк А. </a:t>
            </a:r>
            <a:r>
              <a:rPr lang="ru-RU" sz="1400" dirty="0" err="1"/>
              <a:t>Гулыга</a:t>
            </a:r>
            <a:r>
              <a:rPr lang="ru-RU" sz="1400" dirty="0"/>
              <a:t> писал: «В этой войне нам не хватало всего: машин, горючего, снарядов, винтовок... Единственно, что мы не жалели, — так это людей». Немецкий генерал </a:t>
            </a:r>
            <a:r>
              <a:rPr lang="ru-RU" sz="1400" dirty="0" err="1"/>
              <a:t>Гольвицер</a:t>
            </a:r>
            <a:r>
              <a:rPr lang="ru-RU" sz="1400" dirty="0"/>
              <a:t> изумлялся: «Вы не жалеете своих солдат, можно подумать, что вы командуете иностранным легионом, а не своими соотечественниками». </a:t>
            </a:r>
            <a:r>
              <a:rPr lang="ru-RU" sz="1400" dirty="0" smtClean="0"/>
              <a:t>Два высказывания ставят важную проблему убийства своих своими же. Но то, что удалось показать К. Воробьеву в повести, много глубже и трагичней, потому что весь ужас предательства своих мальчишек можно изобразить только в художественном произведении.</a:t>
            </a:r>
          </a:p>
          <a:p>
            <a:pPr fontAlgn="base"/>
            <a:endParaRPr lang="ru-RU" sz="14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979712" y="0"/>
            <a:ext cx="67687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Битва за Москву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2499</Words>
  <Application>Microsoft Office PowerPoint</Application>
  <PresentationFormat>Экран (4:3)</PresentationFormat>
  <Paragraphs>258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"И мужество,             как знамя,                       пронесли"</vt:lpstr>
      <vt:lpstr>Эпиграф</vt:lpstr>
      <vt:lpstr>Вставай, страна огромная…</vt:lpstr>
      <vt:lpstr>Война</vt:lpstr>
      <vt:lpstr>Слайд 5</vt:lpstr>
      <vt:lpstr>Война в литературе</vt:lpstr>
      <vt:lpstr>Слайд 7</vt:lpstr>
      <vt:lpstr>Слайд 8</vt:lpstr>
      <vt:lpstr>Слайд 9</vt:lpstr>
      <vt:lpstr>Константин Воробьев  «Убиты под Москвой»: повесть.</vt:lpstr>
      <vt:lpstr>Александр Бек  «Волоколамское шоссе»: повесть.</vt:lpstr>
      <vt:lpstr>Константин Симонов  «Живые и мертвые»: роман.</vt:lpstr>
      <vt:lpstr>Вячеслав Кондратьев  «Сашка»: повесть.</vt:lpstr>
      <vt:lpstr>Борис Васильев  «А зори здесь тихие…»: повесть.</vt:lpstr>
      <vt:lpstr>Слайд 15</vt:lpstr>
      <vt:lpstr>Слайд 16</vt:lpstr>
      <vt:lpstr>Слайд 17</vt:lpstr>
      <vt:lpstr>Поэзия о Великой Отечественной войне</vt:lpstr>
      <vt:lpstr>Поэты-фронтовики</vt:lpstr>
      <vt:lpstr>Те, кто не вернулся…</vt:lpstr>
      <vt:lpstr>Я знаю, никакой моей вины…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"И мужество,             как знамя,                       пронесли"</dc:title>
  <dc:creator>Shooter</dc:creator>
  <cp:lastModifiedBy>Shooter</cp:lastModifiedBy>
  <cp:revision>60</cp:revision>
  <dcterms:created xsi:type="dcterms:W3CDTF">2014-04-06T13:58:28Z</dcterms:created>
  <dcterms:modified xsi:type="dcterms:W3CDTF">2014-04-13T14:38:31Z</dcterms:modified>
</cp:coreProperties>
</file>